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2.xml" ContentType="application/vnd.openxmlformats-officedocument.presentationml.notesSlide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2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30"/>
  </p:notesMasterIdLst>
  <p:handoutMasterIdLst>
    <p:handoutMasterId r:id="rId31"/>
  </p:handoutMasterIdLst>
  <p:sldIdLst>
    <p:sldId id="260" r:id="rId3"/>
    <p:sldId id="308" r:id="rId4"/>
    <p:sldId id="315" r:id="rId5"/>
    <p:sldId id="275" r:id="rId6"/>
    <p:sldId id="295" r:id="rId7"/>
    <p:sldId id="336" r:id="rId8"/>
    <p:sldId id="337" r:id="rId9"/>
    <p:sldId id="331" r:id="rId10"/>
    <p:sldId id="335" r:id="rId11"/>
    <p:sldId id="340" r:id="rId12"/>
    <p:sldId id="339" r:id="rId13"/>
    <p:sldId id="321" r:id="rId14"/>
    <p:sldId id="320" r:id="rId15"/>
    <p:sldId id="322" r:id="rId16"/>
    <p:sldId id="338" r:id="rId17"/>
    <p:sldId id="262" r:id="rId18"/>
    <p:sldId id="325" r:id="rId19"/>
    <p:sldId id="333" r:id="rId20"/>
    <p:sldId id="323" r:id="rId21"/>
    <p:sldId id="329" r:id="rId22"/>
    <p:sldId id="324" r:id="rId23"/>
    <p:sldId id="341" r:id="rId24"/>
    <p:sldId id="328" r:id="rId25"/>
    <p:sldId id="330" r:id="rId26"/>
    <p:sldId id="313" r:id="rId27"/>
    <p:sldId id="312" r:id="rId28"/>
    <p:sldId id="314" r:id="rId29"/>
  </p:sldIdLst>
  <p:sldSz cx="24377650" cy="13716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нлибаева Карашаш Кайраткызы" initials="МКК" lastIdx="3" clrIdx="0">
    <p:extLst>
      <p:ext uri="{19B8F6BF-5375-455C-9EA6-DF929625EA0E}">
        <p15:presenceInfo xmlns:p15="http://schemas.microsoft.com/office/powerpoint/2012/main" userId="S-1-5-21-3504814381-2904217901-3634603613-222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CC3300"/>
    <a:srgbClr val="FF0000"/>
    <a:srgbClr val="FF3300"/>
    <a:srgbClr val="FFFFFF"/>
    <a:srgbClr val="EC4E4E"/>
    <a:srgbClr val="0099FF"/>
    <a:srgbClr val="FF0066"/>
    <a:srgbClr val="31383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1071" autoAdjust="0"/>
  </p:normalViewPr>
  <p:slideViewPr>
    <p:cSldViewPr snapToGrid="0">
      <p:cViewPr varScale="1">
        <p:scale>
          <a:sx n="38" d="100"/>
          <a:sy n="38" d="100"/>
        </p:scale>
        <p:origin x="132" y="264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пролеченных случаев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4098</c:v>
                </c:pt>
                <c:pt idx="1">
                  <c:v>4041</c:v>
                </c:pt>
                <c:pt idx="2">
                  <c:v>4105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78-45B4-8697-5D6348F1986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Количество операций</c:v>
                </c:pt>
              </c:strCache>
            </c:strRef>
          </c:tx>
          <c:spPr>
            <a:solidFill>
              <a:srgbClr val="B9CEE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3182</c:v>
                </c:pt>
                <c:pt idx="1">
                  <c:v>3081</c:v>
                </c:pt>
                <c:pt idx="2">
                  <c:v>3125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78-45B4-8697-5D6348F1986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Количество прооперированных пациентов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2807</c:v>
                </c:pt>
                <c:pt idx="1">
                  <c:v>2807</c:v>
                </c:pt>
                <c:pt idx="2">
                  <c:v>2825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78-45B4-8697-5D6348F198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4706400"/>
        <c:axId val="194707184"/>
      </c:barChart>
      <c:catAx>
        <c:axId val="19470640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spPr>
          <a:ln w="3163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22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pPr>
            <a:endParaRPr lang="ru-RU"/>
          </a:p>
        </c:txPr>
        <c:crossAx val="194707184"/>
        <c:crosses val="autoZero"/>
        <c:auto val="1"/>
        <c:lblAlgn val="ctr"/>
        <c:lblOffset val="100"/>
        <c:noMultiLvlLbl val="0"/>
      </c:catAx>
      <c:valAx>
        <c:axId val="194707184"/>
        <c:scaling>
          <c:orientation val="minMax"/>
        </c:scaling>
        <c:delete val="1"/>
        <c:axPos val="l"/>
        <c:majorGridlines>
          <c:spPr>
            <a:ln w="3163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194706400"/>
        <c:crosses val="autoZero"/>
        <c:crossBetween val="between"/>
      </c:valAx>
      <c:spPr>
        <a:noFill/>
        <a:ln w="25380">
          <a:noFill/>
        </a:ln>
      </c:spPr>
    </c:plotArea>
    <c:legend>
      <c:legendPos val="r"/>
      <c:layout>
        <c:manualLayout>
          <c:xMode val="edge"/>
          <c:yMode val="edge"/>
          <c:x val="0.73232550022433252"/>
          <c:y val="1.2819718721924216E-2"/>
          <c:w val="0.26388222122371319"/>
          <c:h val="0.9256712938530308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tx1"/>
          </a:solidFill>
          <a:latin typeface="Raleway Light"/>
          <a:cs typeface="Helvetica Neue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5E-2"/>
          <c:y val="9.8421008776802571E-2"/>
          <c:w val="0.9491841208704016"/>
          <c:h val="0.841040231640928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0B-4FFA-B5F7-CFF85E112BB4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0B-4FFA-B5F7-CFF85E112BB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0B-4FFA-B5F7-CFF85E112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5E-2"/>
          <c:y val="9.8421008776802571E-2"/>
          <c:w val="0.9491841208704016"/>
          <c:h val="0.841040231640928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B40A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C2-4310-8CF6-B6E7FE7D2F7B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C2-4310-8CF6-B6E7FE7D2F7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97.8</c:v>
                </c:pt>
                <c:pt idx="1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C2-4310-8CF6-B6E7FE7D2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5E-2"/>
          <c:y val="9.8421008776802571E-2"/>
          <c:w val="0.9491841208704016"/>
          <c:h val="0.841040231640928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7D-40AF-B776-212B9A4E5942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7D-40AF-B776-212B9A4E594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0.85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7D-40AF-B776-212B9A4E5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15430601607643E-2"/>
          <c:y val="0.18783264026741364"/>
          <c:w val="0.97315336441490796"/>
          <c:h val="0.7055318230117835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14300" cap="rnd" cmpd="sng">
              <a:gradFill flip="none" rotWithShape="1">
                <a:gsLst>
                  <a:gs pos="53000">
                    <a:srgbClr val="0000FF"/>
                  </a:gs>
                  <a:gs pos="0">
                    <a:srgbClr val="FFFFFF"/>
                  </a:gs>
                  <a:gs pos="100000">
                    <a:srgbClr val="3333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5551836180956425E-2"/>
                  <c:y val="-4.5587113563961015E-2"/>
                </c:manualLayout>
              </c:layout>
              <c:tx>
                <c:rich>
                  <a:bodyPr/>
                  <a:lstStyle/>
                  <a:p>
                    <a:fld id="{0F085395-2175-4AFA-B50E-04B838F0D2C9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xVal>
          <c:yVal>
            <c:numRef>
              <c:f>Sheet1!$B$2:$B$4</c:f>
              <c:numCache>
                <c:formatCode>0.0</c:formatCode>
                <c:ptCount val="3"/>
                <c:pt idx="0">
                  <c:v>11.5</c:v>
                </c:pt>
                <c:pt idx="1">
                  <c:v>11.7</c:v>
                </c:pt>
                <c:pt idx="2">
                  <c:v>12.6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387-4B48-B13A-77D93E3160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8004632"/>
        <c:axId val="198005024"/>
      </c:scatterChart>
      <c:valAx>
        <c:axId val="198004632"/>
        <c:scaling>
          <c:orientation val="minMax"/>
          <c:max val="2018"/>
          <c:min val="2016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005024"/>
        <c:crosses val="autoZero"/>
        <c:crossBetween val="midCat"/>
        <c:majorUnit val="1"/>
      </c:valAx>
      <c:valAx>
        <c:axId val="1980050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198004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308</c:v>
                </c:pt>
                <c:pt idx="1">
                  <c:v>319.7</c:v>
                </c:pt>
                <c:pt idx="2">
                  <c:v>316.2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F99-4FC3-A9C5-6758FFFE28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8005808"/>
        <c:axId val="198006200"/>
      </c:lineChart>
      <c:catAx>
        <c:axId val="198005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006200"/>
        <c:crosses val="autoZero"/>
        <c:auto val="1"/>
        <c:lblAlgn val="ctr"/>
        <c:lblOffset val="100"/>
        <c:noMultiLvlLbl val="0"/>
      </c:catAx>
      <c:valAx>
        <c:axId val="198006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80058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26.8</c:v>
                </c:pt>
                <c:pt idx="1">
                  <c:v>27.3</c:v>
                </c:pt>
                <c:pt idx="2">
                  <c:v>27.6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F99-4FC3-A9C5-6758FFFE28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8006984"/>
        <c:axId val="198007376"/>
      </c:lineChart>
      <c:catAx>
        <c:axId val="198006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98007376"/>
        <c:crosses val="autoZero"/>
        <c:auto val="1"/>
        <c:lblAlgn val="ctr"/>
        <c:lblOffset val="100"/>
        <c:noMultiLvlLbl val="0"/>
      </c:catAx>
      <c:valAx>
        <c:axId val="198007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800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1-2 кат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482</c:v>
                </c:pt>
                <c:pt idx="1">
                  <c:v>296</c:v>
                </c:pt>
                <c:pt idx="2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E0-4DB6-B0D6-BA3B2F3A8A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кат</c:v>
                </c:pt>
              </c:strCache>
            </c:strRef>
          </c:tx>
          <c:spPr>
            <a:gradFill>
              <a:gsLst>
                <a:gs pos="0">
                  <a:srgbClr val="AEBEDC"/>
                </a:gs>
                <a:gs pos="95082">
                  <a:srgbClr val="002060"/>
                </a:gs>
                <a:gs pos="30000">
                  <a:srgbClr val="304383"/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2700</c:v>
                </c:pt>
                <c:pt idx="1">
                  <c:v>2785</c:v>
                </c:pt>
                <c:pt idx="2">
                  <c:v>2875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E0-4DB6-B0D6-BA3B2F3A8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302952"/>
        <c:axId val="200303344"/>
      </c:barChart>
      <c:catAx>
        <c:axId val="200302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303344"/>
        <c:crosses val="autoZero"/>
        <c:auto val="1"/>
        <c:lblAlgn val="ctr"/>
        <c:lblOffset val="100"/>
        <c:noMultiLvlLbl val="0"/>
      </c:catAx>
      <c:valAx>
        <c:axId val="20030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30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369828792420426"/>
          <c:y val="0.31828156081096037"/>
          <c:w val="7.8981521902835194E-2"/>
          <c:h val="0.54853716081365533"/>
        </c:manualLayout>
      </c:layout>
      <c:overlay val="0"/>
      <c:txPr>
        <a:bodyPr/>
        <a:lstStyle/>
        <a:p>
          <a:pPr>
            <a:defRPr sz="32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61B66"/>
            </a:solidFill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0">
                    <a:srgbClr val="E1EFFF"/>
                  </a:gs>
                  <a:gs pos="68000">
                    <a:srgbClr val="061B66"/>
                  </a:gs>
                </a:gsLst>
                <a:lin ang="10800000" scaled="1"/>
              </a:gra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Лист1!$A$2:$A$3</c:f>
              <c:numCache>
                <c:formatCode>d\-mmm</c:formatCode>
                <c:ptCount val="2"/>
                <c:pt idx="0">
                  <c:v>43497</c:v>
                </c:pt>
                <c:pt idx="1">
                  <c:v>43588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250</c:v>
                </c:pt>
                <c:pt idx="1">
                  <c:v>2875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92238334274604E-4"/>
          <c:y val="0"/>
          <c:w val="0.9730775736570676"/>
          <c:h val="0.75636943360844411"/>
        </c:manualLayout>
      </c:layout>
      <c:bar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Таджикистан</c:v>
                </c:pt>
                <c:pt idx="1">
                  <c:v>Кыргызстан</c:v>
                </c:pt>
                <c:pt idx="2">
                  <c:v>РФ</c:v>
                </c:pt>
                <c:pt idx="3">
                  <c:v>Германия</c:v>
                </c:pt>
                <c:pt idx="4">
                  <c:v>Узбекистан</c:v>
                </c:pt>
                <c:pt idx="5">
                  <c:v>Япония</c:v>
                </c:pt>
                <c:pt idx="6">
                  <c:v>Азербайджан</c:v>
                </c:pt>
                <c:pt idx="7">
                  <c:v>Ямайка</c:v>
                </c:pt>
                <c:pt idx="8">
                  <c:v>Гвинея</c:v>
                </c:pt>
                <c:pt idx="9">
                  <c:v>США</c:v>
                </c:pt>
                <c:pt idx="10">
                  <c:v>Великобр-я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12</c:v>
                </c:pt>
                <c:pt idx="1">
                  <c:v>5</c:v>
                </c:pt>
                <c:pt idx="2">
                  <c:v>5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ser>
          <c:idx val="1"/>
          <c:order val="1"/>
          <c:tx>
            <c:v>2018</c:v>
          </c:tx>
          <c:spPr>
            <a:solidFill>
              <a:srgbClr val="33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Таджикистан</c:v>
                </c:pt>
                <c:pt idx="1">
                  <c:v>Кыргызстан</c:v>
                </c:pt>
                <c:pt idx="2">
                  <c:v>РФ</c:v>
                </c:pt>
                <c:pt idx="3">
                  <c:v>Германия</c:v>
                </c:pt>
                <c:pt idx="4">
                  <c:v>Узбекистан</c:v>
                </c:pt>
                <c:pt idx="5">
                  <c:v>Япония</c:v>
                </c:pt>
                <c:pt idx="6">
                  <c:v>Азербайджан</c:v>
                </c:pt>
                <c:pt idx="7">
                  <c:v>Ямайка</c:v>
                </c:pt>
                <c:pt idx="8">
                  <c:v>Гвинея</c:v>
                </c:pt>
                <c:pt idx="9">
                  <c:v>США</c:v>
                </c:pt>
                <c:pt idx="10">
                  <c:v>Великобр-я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9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304912"/>
        <c:axId val="200305304"/>
      </c:barChart>
      <c:catAx>
        <c:axId val="20030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305304"/>
        <c:crosses val="autoZero"/>
        <c:auto val="1"/>
        <c:lblAlgn val="ctr"/>
        <c:lblOffset val="100"/>
        <c:noMultiLvlLbl val="0"/>
      </c:catAx>
      <c:valAx>
        <c:axId val="200305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30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464539089971515E-2"/>
          <c:w val="0.70148538896858659"/>
          <c:h val="0.884961871067176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услуги стационара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План 2018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#,##0\ _$</c:formatCode>
                <c:ptCount val="4"/>
                <c:pt idx="0">
                  <c:v>233927</c:v>
                </c:pt>
                <c:pt idx="1">
                  <c:v>275609</c:v>
                </c:pt>
                <c:pt idx="2">
                  <c:v>611444</c:v>
                </c:pt>
                <c:pt idx="3">
                  <c:v>252608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КДУ (амбулаторные услуги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План 2018</c:v>
                </c:pt>
                <c:pt idx="3">
                  <c:v>2018</c:v>
                </c:pt>
              </c:strCache>
            </c:strRef>
          </c:cat>
          <c:val>
            <c:numRef>
              <c:f>Лист1!$C$2:$C$5</c:f>
              <c:numCache>
                <c:formatCode>#,##0\ _$</c:formatCode>
                <c:ptCount val="4"/>
                <c:pt idx="0">
                  <c:v>235889</c:v>
                </c:pt>
                <c:pt idx="1">
                  <c:v>230096</c:v>
                </c:pt>
                <c:pt idx="2">
                  <c:v>611444</c:v>
                </c:pt>
                <c:pt idx="3">
                  <c:v>227692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Общий доход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План 2018</c:v>
                </c:pt>
                <c:pt idx="3">
                  <c:v>2018</c:v>
                </c:pt>
              </c:strCache>
            </c:strRef>
          </c:cat>
          <c:val>
            <c:numRef>
              <c:f>Лист1!$D$2:$D$5</c:f>
              <c:numCache>
                <c:formatCode>#,##0\ _$</c:formatCode>
                <c:ptCount val="4"/>
                <c:pt idx="0">
                  <c:v>459816</c:v>
                </c:pt>
                <c:pt idx="1">
                  <c:v>505705</c:v>
                </c:pt>
                <c:pt idx="3">
                  <c:v>480300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363408"/>
        <c:axId val="148364448"/>
      </c:barChart>
      <c:catAx>
        <c:axId val="1483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25292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364448"/>
        <c:crosses val="autoZero"/>
        <c:auto val="1"/>
        <c:lblAlgn val="ctr"/>
        <c:lblOffset val="100"/>
        <c:noMultiLvlLbl val="0"/>
      </c:catAx>
      <c:valAx>
        <c:axId val="148364448"/>
        <c:scaling>
          <c:orientation val="minMax"/>
        </c:scaling>
        <c:delete val="1"/>
        <c:axPos val="l"/>
        <c:numFmt formatCode="#,##0\ _$" sourceLinked="1"/>
        <c:majorTickMark val="none"/>
        <c:minorTickMark val="none"/>
        <c:tickLblPos val="nextTo"/>
        <c:crossAx val="1483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25292C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Степень выживаемости до 6 месяцев после операций пациентов с опухолями головного мозга</a:t>
            </a:r>
            <a:endParaRPr lang="ru-RU" sz="2400" dirty="0">
              <a:solidFill>
                <a:srgbClr val="0099FF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42039902108604327"/>
          <c:w val="0.96197652397384248"/>
          <c:h val="0.48073505047068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/>
                      <a:t> </a:t>
                    </a:r>
                    <a:fld id="{74219857-DD98-4D75-94C6-426E30A6AE76}" type="VALUE">
                      <a:rPr lang="en-US" sz="2800" smtClean="0"/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sz="2800" dirty="0" smtClean="0"/>
                      <a:t> </a:t>
                    </a:r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(+</a:t>
                    </a:r>
                    <a:r>
                      <a:rPr lang="en-US" sz="2800" dirty="0" smtClean="0">
                        <a:solidFill>
                          <a:schemeClr val="bg1"/>
                        </a:solidFill>
                        <a:sym typeface="Wingdings" panose="05000000000000000000" pitchFamily="2" charset="2"/>
                      </a:rPr>
                      <a:t>2</a:t>
                    </a:r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0%)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0.65</c:v>
                </c:pt>
                <c:pt idx="2">
                  <c:v>0.63</c:v>
                </c:pt>
                <c:pt idx="3">
                  <c:v>0.83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383864"/>
        <c:axId val="197384256"/>
      </c:barChart>
      <c:catAx>
        <c:axId val="19738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384256"/>
        <c:crosses val="autoZero"/>
        <c:auto val="1"/>
        <c:lblAlgn val="ctr"/>
        <c:lblOffset val="100"/>
        <c:noMultiLvlLbl val="0"/>
      </c:catAx>
      <c:valAx>
        <c:axId val="197384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7383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53818847323512E-2"/>
          <c:y val="7.3702542794975123E-2"/>
          <c:w val="0.55463360491083447"/>
          <c:h val="0.832465657090275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Лист1!$B$1</c:f>
              <c:strCache>
                <c:ptCount val="1"/>
                <c:pt idx="0">
                  <c:v>Общая нейрохирургия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585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505</c:v>
                </c:pt>
                <c:pt idx="1">
                  <c:v>543</c:v>
                </c:pt>
                <c:pt idx="2">
                  <c:v>592</c:v>
                </c:pt>
              </c:numCache>
            </c:numRef>
          </c:val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Патология ЦНС</c:v>
                </c:pt>
              </c:strCache>
            </c:strRef>
          </c:tx>
          <c:spPr>
            <a:solidFill>
              <a:schemeClr val="accent2">
                <a:shade val="8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70</c:v>
                </c:pt>
                <c:pt idx="1">
                  <c:v>78</c:v>
                </c:pt>
                <c:pt idx="2">
                  <c:v>74</c:v>
                </c:pt>
              </c:numCache>
            </c:numRef>
          </c:val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Спинальная нейрохирургия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79</c:v>
                </c:pt>
                <c:pt idx="1">
                  <c:v>69</c:v>
                </c:pt>
                <c:pt idx="2">
                  <c:v>52</c:v>
                </c:pt>
              </c:numCache>
            </c:numRef>
          </c:val>
        </c:ser>
        <c:ser>
          <c:idx val="4"/>
          <c:order val="4"/>
          <c:tx>
            <c:strRef>
              <c:f>Лист1!$E$1</c:f>
              <c:strCache>
                <c:ptCount val="1"/>
                <c:pt idx="0">
                  <c:v>Сосудистая нейрохирургия</c:v>
                </c:pt>
              </c:strCache>
            </c:strRef>
          </c:tx>
          <c:spPr>
            <a:solidFill>
              <a:schemeClr val="accent2">
                <a:tint val="8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23</c:v>
                </c:pt>
                <c:pt idx="1">
                  <c:v>34</c:v>
                </c:pt>
                <c:pt idx="2">
                  <c:v>29</c:v>
                </c:pt>
              </c:numCache>
            </c:numRef>
          </c:val>
        </c:ser>
        <c:ser>
          <c:idx val="5"/>
          <c:order val="5"/>
          <c:tx>
            <c:strRef>
              <c:f>Лист1!$F$1</c:f>
              <c:strCache>
                <c:ptCount val="1"/>
                <c:pt idx="0">
                  <c:v>Детская нейрохирургия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7265971084059086E-17"/>
                  <c:y val="-1.3500862141669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4531942168118172E-17"/>
                  <c:y val="-1.20007663481502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6C2CA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225168"/>
        <c:axId val="1481455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2">
                      <a:shade val="4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ndard"/>
        <c:varyColors val="0"/>
        <c:ser>
          <c:idx val="6"/>
          <c:order val="6"/>
          <c:tx>
            <c:strRef>
              <c:f>Лист1!$G$1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6637683327491022E-2"/>
                  <c:y val="-7.200459808890158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897</a:t>
                    </a:r>
                  </a:p>
                  <a:p>
                    <a:r>
                      <a:rPr lang="ru-RU" dirty="0" smtClean="0"/>
                      <a:t>пациентов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36075689260234"/>
                      <c:h val="8.729057422485797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8.925820442751832E-2"/>
                  <c:y val="8.2505268643533067E-2"/>
                </c:manualLayout>
              </c:layout>
              <c:tx>
                <c:rich>
                  <a:bodyPr/>
                  <a:lstStyle/>
                  <a:p>
                    <a:fld id="{BE60929E-7C6C-4324-BB42-41A8E7BE59C9}" type="VALUE">
                      <a:rPr lang="ru-RU" smtClean="0"/>
                      <a:pPr/>
                      <a:t>[ЗНАЧЕНИЕ]</a:t>
                    </a:fld>
                    <a:endParaRPr lang="ru-RU" dirty="0" smtClean="0"/>
                  </a:p>
                  <a:p>
                    <a:r>
                      <a:rPr lang="ru-RU" dirty="0" smtClean="0"/>
                      <a:t>пациентов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9.1941651300235655E-2"/>
                  <c:y val="7.2004598088901556E-2"/>
                </c:manualLayout>
              </c:layout>
              <c:tx>
                <c:rich>
                  <a:bodyPr/>
                  <a:lstStyle/>
                  <a:p>
                    <a:fld id="{86AFEBFD-EC06-4BF9-91DE-C30923167C75}" type="VALUE">
                      <a:rPr lang="ru-RU" smtClean="0"/>
                      <a:pPr/>
                      <a:t>[ЗНАЧЕНИЕ]</a:t>
                    </a:fld>
                    <a:endParaRPr lang="ru-RU" dirty="0" smtClean="0"/>
                  </a:p>
                  <a:p>
                    <a:r>
                      <a:rPr lang="ru-RU" dirty="0" smtClean="0"/>
                      <a:t>пациентов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Лист1!$G$2:$G$4</c:f>
              <c:numCache>
                <c:formatCode>General</c:formatCode>
                <c:ptCount val="3"/>
                <c:pt idx="0">
                  <c:v>684</c:v>
                </c:pt>
                <c:pt idx="1">
                  <c:v>930</c:v>
                </c:pt>
                <c:pt idx="2">
                  <c:v>948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225168"/>
        <c:axId val="148145560"/>
      </c:lineChart>
      <c:catAx>
        <c:axId val="14822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145560"/>
        <c:crosses val="autoZero"/>
        <c:auto val="1"/>
        <c:lblAlgn val="ctr"/>
        <c:lblOffset val="100"/>
        <c:noMultiLvlLbl val="0"/>
      </c:catAx>
      <c:valAx>
        <c:axId val="148145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822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62162342619538569"/>
          <c:y val="0.25415532440693656"/>
          <c:w val="0.34565711592004511"/>
          <c:h val="0.456301973299239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63104238638691"/>
          <c:y val="0"/>
          <c:w val="0.79902343102386941"/>
          <c:h val="0.9984223292736124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5C94C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174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4.480306115273455E-4"/>
                  <c:y val="7.4122232333923357E-4"/>
                </c:manualLayout>
              </c:layout>
              <c:tx>
                <c:rich>
                  <a:bodyPr rot="396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0B5E26-C5BD-44EC-BAEC-6BB587248DF2}" type="VALUE">
                      <a:rPr lang="en-US" sz="3200">
                        <a:solidFill>
                          <a:schemeClr val="bg2"/>
                        </a:solidFill>
                      </a:rPr>
                      <a:pPr>
                        <a:defRPr sz="3200" b="1">
                          <a:solidFill>
                            <a:schemeClr val="bg2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396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95663730039852"/>
                      <c:h val="8.438468254005676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0160169742251848E-3"/>
                  <c:y val="-1.9860502993813641E-2"/>
                </c:manualLayout>
              </c:layout>
              <c:tx>
                <c:rich>
                  <a:bodyPr rot="156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A0B80B-8EC9-4B85-82B0-6B244EADCB8E}" type="VALUE">
                      <a:rPr lang="en-US" sz="3200">
                        <a:solidFill>
                          <a:schemeClr val="bg2"/>
                        </a:solidFill>
                      </a:rPr>
                      <a:pPr>
                        <a:defRPr sz="3200" b="1">
                          <a:solidFill>
                            <a:schemeClr val="bg2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156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37857820199227"/>
                      <c:h val="0.1132669814608696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771593449622669E-3"/>
                  <c:y val="1.011834600580074E-3"/>
                </c:manualLayout>
              </c:layout>
              <c:tx>
                <c:rich>
                  <a:bodyPr rot="102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DCF8BC-DF0C-48F9-A88A-38A100E926D4}" type="VALUE">
                      <a:rPr lang="en-US" sz="2800">
                        <a:solidFill>
                          <a:schemeClr val="bg2"/>
                        </a:solidFill>
                      </a:rPr>
                      <a:pPr>
                        <a:defRPr sz="2800" b="1">
                          <a:solidFill>
                            <a:schemeClr val="bg2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102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30999489498191"/>
                      <c:h val="0.1125092681542253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7.4077100292905106E-3"/>
                  <c:y val="-7.7199768606990207E-3"/>
                </c:manualLayout>
              </c:layout>
              <c:tx>
                <c:rich>
                  <a:bodyPr rot="-342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bg2"/>
                        </a:solidFill>
                      </a:rPr>
                      <a:t>9%</a:t>
                    </a:r>
                    <a:endParaRPr lang="en-US" dirty="0">
                      <a:solidFill>
                        <a:schemeClr val="bg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342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8125425191969273E-3"/>
                  <c:y val="4.8816405710705221E-3"/>
                </c:manualLayout>
              </c:layout>
              <c:tx>
                <c:rich>
                  <a:bodyPr rot="-1320000" spcFirstLastPara="1" vertOverflow="ellipsis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4B5597-DD47-403C-89E5-8D3A5A2A122F}" type="VALUE">
                      <a:rPr lang="en-US" sz="3200">
                        <a:solidFill>
                          <a:schemeClr val="bg2"/>
                        </a:solidFill>
                      </a:rPr>
                      <a:pPr>
                        <a:defRPr sz="3200" b="1">
                          <a:solidFill>
                            <a:schemeClr val="bg2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132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58395074857907"/>
                      <c:h val="0.1059113903211135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0.37</c:v>
                </c:pt>
                <c:pt idx="1">
                  <c:v>0.4</c:v>
                </c:pt>
                <c:pt idx="2">
                  <c:v>0</c:v>
                </c:pt>
                <c:pt idx="3">
                  <c:v>0.04</c:v>
                </c:pt>
                <c:pt idx="4">
                  <c:v>0.09</c:v>
                </c:pt>
                <c:pt idx="5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Удовлетворенность персонала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1365991633434881"/>
          <c:w val="0.96197652397384248"/>
          <c:h val="0.79936326780965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layout>
                <c:manualLayout>
                  <c:x val="6.9133592774830617E-3"/>
                  <c:y val="3.56674313768846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fld id="{74219857-DD98-4D75-94C6-426E30A6AE7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(+</a:t>
                    </a:r>
                    <a:r>
                      <a:rPr lang="en-US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0,8</a:t>
                    </a:r>
                    <a:r>
                      <a:rPr lang="en-US" dirty="0" smtClean="0"/>
                      <a:t>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6424269048347"/>
                      <c:h val="0.269609499756694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0.85</c:v>
                </c:pt>
                <c:pt idx="1">
                  <c:v>0.8</c:v>
                </c:pt>
                <c:pt idx="2">
                  <c:v>0.83</c:v>
                </c:pt>
                <c:pt idx="3" formatCode="0.0%">
                  <c:v>0.83799999999999997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646504"/>
        <c:axId val="200646896"/>
      </c:barChart>
      <c:catAx>
        <c:axId val="200646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646896"/>
        <c:crosses val="autoZero"/>
        <c:auto val="1"/>
        <c:lblAlgn val="ctr"/>
        <c:lblOffset val="100"/>
        <c:noMultiLvlLbl val="0"/>
      </c:catAx>
      <c:valAx>
        <c:axId val="200646896"/>
        <c:scaling>
          <c:orientation val="minMax"/>
          <c:max val="1"/>
          <c:min val="0.5"/>
        </c:scaling>
        <c:delete val="1"/>
        <c:axPos val="l"/>
        <c:numFmt formatCode="0%" sourceLinked="1"/>
        <c:majorTickMark val="out"/>
        <c:minorTickMark val="none"/>
        <c:tickLblPos val="nextTo"/>
        <c:crossAx val="200646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Доля производственного персонала (врачи), владеющим английским языком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35381999059730346"/>
          <c:w val="0.96197652397384248"/>
          <c:h val="0.5473140809594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1B72B18-2066-4DA3-9E2C-97093D0F2EB9}" type="VALUE">
                      <a:rPr lang="en-US" smtClean="0"/>
                      <a:pPr>
                        <a:defRPr sz="32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 </a:t>
                    </a:r>
                    <a:fld id="{74219857-DD98-4D75-94C6-426E30A6AE76}" type="VALUE">
                      <a:rPr lang="en-US" smtClean="0"/>
                      <a:pPr>
                        <a:defRPr sz="32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%">
                  <c:v>0.11600000000000001</c:v>
                </c:pt>
                <c:pt idx="1">
                  <c:v>0.26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647680"/>
        <c:axId val="200648072"/>
      </c:barChart>
      <c:catAx>
        <c:axId val="20064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648072"/>
        <c:crosses val="autoZero"/>
        <c:auto val="1"/>
        <c:lblAlgn val="ctr"/>
        <c:lblOffset val="100"/>
        <c:noMultiLvlLbl val="0"/>
      </c:catAx>
      <c:valAx>
        <c:axId val="200648072"/>
        <c:scaling>
          <c:orientation val="minMax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20064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Текучесть кадров (врачи)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23968450975946365"/>
          <c:w val="0.96197652397384248"/>
          <c:h val="0.66144956179726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layout>
                <c:manualLayout>
                  <c:x val="-6.9133592774831892E-3"/>
                  <c:y val="3.09117863419746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fld id="{74219857-DD98-4D75-94C6-426E30A6AE7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</a:t>
                    </a:r>
                  </a:p>
                  <a:p>
                    <a:r>
                      <a:rPr lang="en-US" dirty="0" smtClean="0"/>
                      <a:t>(</a:t>
                    </a:r>
                    <a:r>
                      <a:rPr lang="en-US" sz="3200" b="0" i="0" u="none" strike="noStrike" kern="1200" baseline="0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-0</a:t>
                    </a:r>
                    <a:r>
                      <a:rPr lang="en-US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,7</a:t>
                    </a:r>
                    <a:r>
                      <a:rPr lang="en-US" dirty="0" smtClean="0"/>
                      <a:t>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22948651160056"/>
                      <c:h val="0.269609499756694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4.5999999999999999E-2</c:v>
                </c:pt>
                <c:pt idx="1">
                  <c:v>0.05</c:v>
                </c:pt>
                <c:pt idx="2">
                  <c:v>0.05</c:v>
                </c:pt>
                <c:pt idx="3">
                  <c:v>4.2999999999999997E-2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648856"/>
        <c:axId val="200649248"/>
      </c:barChart>
      <c:catAx>
        <c:axId val="20064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649248"/>
        <c:crosses val="autoZero"/>
        <c:auto val="1"/>
        <c:lblAlgn val="ctr"/>
        <c:lblOffset val="100"/>
        <c:noMultiLvlLbl val="0"/>
      </c:catAx>
      <c:valAx>
        <c:axId val="200649248"/>
        <c:scaling>
          <c:orientation val="minMax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20064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Удовлетворенность персонала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1365991633434881"/>
          <c:w val="0.96197652397384248"/>
          <c:h val="0.79936326780965661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067640"/>
        <c:axId val="202068032"/>
      </c:barChart>
      <c:catAx>
        <c:axId val="20206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068032"/>
        <c:crosses val="autoZero"/>
        <c:auto val="1"/>
        <c:lblAlgn val="ctr"/>
        <c:lblOffset val="100"/>
        <c:noMultiLvlLbl val="0"/>
      </c:catAx>
      <c:valAx>
        <c:axId val="202068032"/>
        <c:scaling>
          <c:orientation val="minMax"/>
          <c:max val="1"/>
          <c:min val="0.5"/>
        </c:scaling>
        <c:delete val="1"/>
        <c:axPos val="l"/>
        <c:numFmt formatCode="0%" sourceLinked="1"/>
        <c:majorTickMark val="out"/>
        <c:minorTickMark val="none"/>
        <c:tickLblPos val="nextTo"/>
        <c:crossAx val="2020676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Внедрение новых методик лечения и технологий в Центре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27297402500383355"/>
          <c:w val="0.96197652397384248"/>
          <c:h val="0.62816004655289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 </a:t>
                    </a:r>
                    <a:fld id="{74219857-DD98-4D75-94C6-426E30A6AE76}" type="VALUE">
                      <a:rPr lang="en-US" smtClean="0"/>
                      <a:pPr>
                        <a:defRPr sz="32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dirty="0" smtClean="0"/>
                      <a:t> </a:t>
                    </a:r>
                  </a:p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(</a:t>
                    </a:r>
                    <a:r>
                      <a:rPr lang="en-US" dirty="0" smtClean="0">
                        <a:solidFill>
                          <a:schemeClr val="bg1"/>
                        </a:solidFill>
                        <a:sym typeface="Wingdings" panose="05000000000000000000" pitchFamily="2" charset="2"/>
                      </a:rPr>
                      <a:t>+</a:t>
                    </a:r>
                    <a:r>
                      <a:rPr lang="en-US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2</a:t>
                    </a:r>
                    <a:r>
                      <a:rPr lang="en-US" dirty="0" smtClean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6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068816"/>
        <c:axId val="202069208"/>
      </c:barChart>
      <c:catAx>
        <c:axId val="20206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069208"/>
        <c:crosses val="autoZero"/>
        <c:auto val="1"/>
        <c:lblAlgn val="ctr"/>
        <c:lblOffset val="100"/>
        <c:noMultiLvlLbl val="0"/>
      </c:catAx>
      <c:valAx>
        <c:axId val="20206920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0206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Трансферт инновационных технологий в регионы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36333128066712339"/>
          <c:w val="0.96197652397384248"/>
          <c:h val="0.53780279088960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fld id="{74219857-DD98-4D75-94C6-426E30A6AE7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069992"/>
        <c:axId val="202070384"/>
      </c:barChart>
      <c:catAx>
        <c:axId val="20206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070384"/>
        <c:crosses val="autoZero"/>
        <c:auto val="1"/>
        <c:lblAlgn val="ctr"/>
        <c:lblOffset val="100"/>
        <c:noMultiLvlLbl val="0"/>
      </c:catAx>
      <c:valAx>
        <c:axId val="202070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069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0" i="0" u="none" strike="noStrike" baseline="0" dirty="0" smtClean="0">
                <a:solidFill>
                  <a:schemeClr val="bg1"/>
                </a:solidFill>
                <a:effectLst/>
              </a:rPr>
              <a:t>Количество привлеченных ключевых иностранных специалистов в качестве менторов</a:t>
            </a:r>
            <a:endParaRPr lang="ru-RU" sz="2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35144216807984846"/>
          <c:w val="0.96197652397384248"/>
          <c:h val="0.54969190347688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B65B19-8B61-4619-8B59-45F300403213}" type="VALUE">
                      <a:rPr lang="ru-RU" smtClean="0"/>
                      <a:pPr>
                        <a:defRPr sz="32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mtClean="0"/>
                      <a:t> ч/м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91DFE83-FFBE-428E-B29F-EBB2A7442C9B}" type="VALUE">
                      <a:rPr lang="ru-RU" smtClean="0"/>
                      <a:pPr/>
                      <a:t>[ЗНАЧЕНИЕ]</a:t>
                    </a:fld>
                    <a:r>
                      <a:rPr lang="ru-RU" smtClean="0"/>
                      <a:t> ч/м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4219857-DD98-4D75-94C6-426E30A6AE76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ч/м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2.39</c:v>
                </c:pt>
                <c:pt idx="1">
                  <c:v>1.89</c:v>
                </c:pt>
                <c:pt idx="2" formatCode="0.0">
                  <c:v>1.5</c:v>
                </c:pt>
                <c:pt idx="3" formatCode="0.0">
                  <c:v>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980200"/>
        <c:axId val="201980592"/>
      </c:barChart>
      <c:catAx>
        <c:axId val="201980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980592"/>
        <c:crosses val="autoZero"/>
        <c:auto val="1"/>
        <c:lblAlgn val="ctr"/>
        <c:lblOffset val="100"/>
        <c:noMultiLvlLbl val="0"/>
      </c:catAx>
      <c:valAx>
        <c:axId val="201980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980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8C1D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Заключение договора по стратегическому партнёрству</c:v>
                </c:pt>
                <c:pt idx="1">
                  <c:v>Количество слушателей резидентуры 1-го года обучения</c:v>
                </c:pt>
                <c:pt idx="2">
                  <c:v>Количество выпускников резидентуры</c:v>
                </c:pt>
                <c:pt idx="3">
                  <c:v>Среднегодовой контингент обучающихся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78-45B4-8697-5D6348F198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3175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Заключение договора по стратегическому партнёрству</c:v>
                </c:pt>
                <c:pt idx="1">
                  <c:v>Количество слушателей резидентуры 1-го года обучения</c:v>
                </c:pt>
                <c:pt idx="2">
                  <c:v>Количество выпускников резидентуры</c:v>
                </c:pt>
                <c:pt idx="3">
                  <c:v>Среднегодовой контингент обучающихся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7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78-45B4-8697-5D6348F198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CDE1E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Заключение договора по стратегическому партнёрству</c:v>
                </c:pt>
                <c:pt idx="1">
                  <c:v>Количество слушателей резидентуры 1-го года обучения</c:v>
                </c:pt>
                <c:pt idx="2">
                  <c:v>Количество выпускников резидентуры</c:v>
                </c:pt>
                <c:pt idx="3">
                  <c:v>Среднегодовой контингент обучающихся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7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78-45B4-8697-5D6348F198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1982160"/>
        <c:axId val="201982552"/>
      </c:barChart>
      <c:catAx>
        <c:axId val="20198216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spPr>
          <a:ln w="3163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22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pPr>
            <a:endParaRPr lang="ru-RU"/>
          </a:p>
        </c:txPr>
        <c:crossAx val="201982552"/>
        <c:crosses val="autoZero"/>
        <c:auto val="1"/>
        <c:lblAlgn val="ctr"/>
        <c:lblOffset val="100"/>
        <c:noMultiLvlLbl val="0"/>
      </c:catAx>
      <c:valAx>
        <c:axId val="201982552"/>
        <c:scaling>
          <c:orientation val="minMax"/>
        </c:scaling>
        <c:delete val="1"/>
        <c:axPos val="l"/>
        <c:majorGridlines>
          <c:spPr>
            <a:ln w="3163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01982160"/>
        <c:crosses val="autoZero"/>
        <c:crossBetween val="between"/>
      </c:valAx>
      <c:spPr>
        <a:noFill/>
        <a:ln w="25380">
          <a:noFill/>
        </a:ln>
      </c:spPr>
    </c:plotArea>
    <c:legend>
      <c:legendPos val="r"/>
      <c:layout>
        <c:manualLayout>
          <c:xMode val="edge"/>
          <c:yMode val="edge"/>
          <c:x val="0.87563347888893173"/>
          <c:y val="0.45093493748781083"/>
          <c:w val="0.10673178083072911"/>
          <c:h val="0.16250475368065795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tx1"/>
          </a:solidFill>
          <a:latin typeface="Raleway Light"/>
          <a:cs typeface="Helvetica Neue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2400" b="0" i="0" u="none" strike="noStrike" kern="1200" spc="0" baseline="0" dirty="0" smtClean="0">
                <a:solidFill>
                  <a:srgbClr val="0099FF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400" b="0" i="0" u="none" strike="noStrike" kern="1200" spc="0" baseline="0" dirty="0" smtClean="0">
                <a:solidFill>
                  <a:srgbClr val="0099FF"/>
                </a:solidFill>
                <a:effectLst/>
                <a:latin typeface="+mn-lt"/>
                <a:ea typeface="+mn-ea"/>
                <a:cs typeface="+mn-cs"/>
              </a:rPr>
              <a:t>Количество прооперированных пациентов с опухолями головного мозга, находящихся в функционально важных зонах, с использованием технологии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400" b="0" i="0" u="none" strike="noStrike" kern="1200" spc="0" baseline="0" dirty="0" smtClean="0">
              <a:solidFill>
                <a:srgbClr val="0099FF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53691232444133807"/>
          <c:w val="0.96197652397384248"/>
          <c:h val="0.36422174711539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tx>
                <c:rich>
                  <a:bodyPr/>
                  <a:lstStyle/>
                  <a:p>
                    <a:fld id="{74219857-DD98-4D75-94C6-426E30A6AE76}" type="VALUE">
                      <a:rPr lang="en-US" sz="2800" smtClean="0"/>
                      <a:pPr/>
                      <a:t>[ЗНАЧЕНИЕ]</a:t>
                    </a:fld>
                    <a:r>
                      <a:rPr lang="en-US" sz="2800" dirty="0" smtClean="0"/>
                      <a:t> </a:t>
                    </a:r>
                  </a:p>
                  <a:p>
                    <a:r>
                      <a:rPr lang="en-US" sz="2800" dirty="0" smtClean="0"/>
                      <a:t>(+</a:t>
                    </a:r>
                    <a:r>
                      <a:rPr lang="en-US" sz="2800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50</a:t>
                    </a:r>
                    <a:r>
                      <a:rPr lang="en-US" sz="2800" dirty="0" smtClean="0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78</c:v>
                </c:pt>
                <c:pt idx="2">
                  <c:v>30</c:v>
                </c:pt>
                <c:pt idx="3">
                  <c:v>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385040"/>
        <c:axId val="197385432"/>
      </c:barChart>
      <c:catAx>
        <c:axId val="19738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385432"/>
        <c:crosses val="autoZero"/>
        <c:auto val="1"/>
        <c:lblAlgn val="ctr"/>
        <c:lblOffset val="100"/>
        <c:noMultiLvlLbl val="0"/>
      </c:catAx>
      <c:valAx>
        <c:axId val="197385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38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 smtClean="0">
                <a:solidFill>
                  <a:schemeClr val="tx1"/>
                </a:solidFill>
                <a:effectLst/>
              </a:rPr>
              <a:t>Доля доходов от научной деятельности в общем объеме бюджета</a:t>
            </a:r>
            <a:endParaRPr lang="ru-RU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46641429584086269"/>
          <c:w val="0.96197652397384248"/>
          <c:h val="0.42697245912116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2EDF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6.9133592774830617E-3"/>
                  <c:y val="3.56674313768846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fld id="{74219857-DD98-4D75-94C6-426E30A6AE7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(+0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+mn-lt"/>
                        <a:sym typeface="Wingdings" panose="05000000000000000000" pitchFamily="2" charset="2"/>
                      </a:rPr>
                      <a:t>,8</a:t>
                    </a:r>
                    <a:r>
                      <a:rPr lang="en-US" dirty="0" smtClean="0"/>
                      <a:t>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6424269048347"/>
                      <c:h val="0.269609499756694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</c:v>
                </c:pt>
                <c:pt idx="1">
                  <c:v>Порог-е знач-е</c:v>
                </c:pt>
                <c:pt idx="2">
                  <c:v>2018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7.0000000000000001E-3</c:v>
                </c:pt>
                <c:pt idx="1">
                  <c:v>5.0000000000000001E-3</c:v>
                </c:pt>
                <c:pt idx="2">
                  <c:v>1.2999999999999999E-2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983336"/>
        <c:axId val="243954664"/>
      </c:barChart>
      <c:catAx>
        <c:axId val="20198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954664"/>
        <c:crosses val="autoZero"/>
        <c:auto val="1"/>
        <c:lblAlgn val="ctr"/>
        <c:lblOffset val="100"/>
        <c:noMultiLvlLbl val="0"/>
      </c:catAx>
      <c:valAx>
        <c:axId val="24395466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1983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A6DFE2"/>
      </a:solidFill>
    </a:ln>
    <a:effectLst>
      <a:outerShdw blurRad="50800" dist="381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480911193314454E-2"/>
          <c:y val="5.4466434637769935E-3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3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E2-4EF6-A087-09D588D4324C}"/>
              </c:ext>
            </c:extLst>
          </c:dPt>
          <c:dPt>
            <c:idx val="1"/>
            <c:bubble3D val="0"/>
            <c:spPr>
              <a:noFill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E2-4EF6-A087-09D588D4324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87.2</c:v>
                </c:pt>
                <c:pt idx="1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1E2-4EF6-A087-09D588D43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31700769590893E-2"/>
          <c:y val="2.5196289686715785E-2"/>
          <c:w val="0.90152633558416406"/>
          <c:h val="0.997836670733749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Кол-во пациентов, перенесших операций на головной мозг с развитием неврологических дефицитов</a:t>
            </a:r>
            <a:endParaRPr lang="ru-RU" sz="2400" dirty="0">
              <a:solidFill>
                <a:srgbClr val="0099FF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35381999059730346"/>
          <c:w val="0.96197652397384248"/>
          <c:h val="0.5473140809594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dirty="0" smtClean="0"/>
                      <a:t>не более </a:t>
                    </a:r>
                    <a:fld id="{81B72B18-2066-4DA3-9E2C-97093D0F2EB9}" type="VALUE">
                      <a:rPr lang="en-US" sz="2800" smtClean="0"/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280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/>
                      <a:t> </a:t>
                    </a:r>
                    <a:fld id="{74219857-DD98-4D75-94C6-426E30A6AE76}" type="VALUE">
                      <a:rPr lang="en-US" sz="2800" smtClean="0"/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sz="2800" dirty="0" smtClean="0"/>
                      <a:t>   (-</a:t>
                    </a:r>
                    <a:r>
                      <a:rPr lang="en-US" sz="2800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0,4</a:t>
                    </a:r>
                    <a:r>
                      <a:rPr lang="en-US" sz="2800" dirty="0" smtClean="0"/>
                      <a:t>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1">
                  <c:v>0.12</c:v>
                </c:pt>
                <c:pt idx="2">
                  <c:v>7.0000000000000007E-2</c:v>
                </c:pt>
                <c:pt idx="3" formatCode="0.0%">
                  <c:v>6.6000000000000003E-2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386216"/>
        <c:axId val="197386608"/>
      </c:barChart>
      <c:catAx>
        <c:axId val="19738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386608"/>
        <c:crosses val="autoZero"/>
        <c:auto val="1"/>
        <c:lblAlgn val="ctr"/>
        <c:lblOffset val="100"/>
        <c:noMultiLvlLbl val="0"/>
      </c:catAx>
      <c:valAx>
        <c:axId val="197386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738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Нейрохирургическая активность при остром инсульте по РК</a:t>
            </a:r>
            <a:endParaRPr lang="ru-RU" sz="2400" dirty="0">
              <a:solidFill>
                <a:srgbClr val="0099FF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30150789521329352"/>
          <c:w val="0.96197652397384248"/>
          <c:h val="0.59962617634343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layout>
                <c:manualLayout>
                  <c:x val="1.9918027700251983E-2"/>
                  <c:y val="-4.79505029988892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219857-DD98-4D75-94C6-426E30A6AE76}" type="VALUE">
                      <a:rPr lang="en-US" sz="2800" smtClean="0"/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sz="2800" dirty="0" smtClean="0"/>
                      <a:t> </a:t>
                    </a:r>
                  </a:p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/>
                      <a:t>(+</a:t>
                    </a:r>
                    <a:r>
                      <a:rPr lang="en-US" sz="2800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3,1</a:t>
                    </a:r>
                    <a:r>
                      <a:rPr lang="en-US" sz="2800" dirty="0" smtClean="0"/>
                      <a:t>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6815516191142"/>
                      <c:h val="0.1615931951062546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2.5999999999999999E-2</c:v>
                </c:pt>
                <c:pt idx="1">
                  <c:v>5.1999999999999998E-2</c:v>
                </c:pt>
                <c:pt idx="2">
                  <c:v>0.03</c:v>
                </c:pt>
                <c:pt idx="3">
                  <c:v>6.0999999999999999E-2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819424"/>
        <c:axId val="197819816"/>
      </c:barChart>
      <c:catAx>
        <c:axId val="19781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819816"/>
        <c:crosses val="autoZero"/>
        <c:auto val="1"/>
        <c:lblAlgn val="ctr"/>
        <c:lblOffset val="100"/>
        <c:noMultiLvlLbl val="0"/>
      </c:catAx>
      <c:valAx>
        <c:axId val="19781981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781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Доля проведенного системного </a:t>
            </a:r>
            <a:r>
              <a:rPr lang="ru-RU" sz="2400" b="0" i="0" u="none" strike="noStrike" baseline="0" dirty="0" err="1" smtClean="0">
                <a:solidFill>
                  <a:srgbClr val="0099FF"/>
                </a:solidFill>
                <a:effectLst/>
              </a:rPr>
              <a:t>тромболизиса</a:t>
            </a: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 у пациентов с ишемическим инсультом по РК</a:t>
            </a:r>
            <a:endParaRPr lang="ru-RU" sz="2400" dirty="0">
              <a:solidFill>
                <a:srgbClr val="0099FF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50124498667951323"/>
          <c:w val="0.96197652397384248"/>
          <c:h val="0.39988908487721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/>
                      <a:t> </a:t>
                    </a:r>
                    <a:fld id="{74219857-DD98-4D75-94C6-426E30A6AE76}" type="VALUE">
                      <a:rPr lang="en-US" sz="2800" smtClean="0"/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sz="2800" dirty="0" smtClean="0"/>
                      <a:t> </a:t>
                    </a:r>
                  </a:p>
                  <a:p>
                    <a:pPr>
                      <a:defRPr sz="2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/>
                      <a:t>(+</a:t>
                    </a:r>
                    <a:r>
                      <a:rPr lang="en-US" sz="2800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1,7</a:t>
                    </a:r>
                    <a:r>
                      <a:rPr lang="en-US" sz="2800" dirty="0" smtClean="0"/>
                      <a:t>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Порог-е знач-е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1.2999999999999999E-2</c:v>
                </c:pt>
                <c:pt idx="1">
                  <c:v>2.1999999999999999E-2</c:v>
                </c:pt>
                <c:pt idx="2">
                  <c:v>1.4999999999999999E-2</c:v>
                </c:pt>
                <c:pt idx="3">
                  <c:v>3.2000000000000001E-2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820600"/>
        <c:axId val="197820992"/>
      </c:barChart>
      <c:catAx>
        <c:axId val="19782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820992"/>
        <c:crosses val="autoZero"/>
        <c:auto val="1"/>
        <c:lblAlgn val="ctr"/>
        <c:lblOffset val="100"/>
        <c:noMultiLvlLbl val="0"/>
      </c:catAx>
      <c:valAx>
        <c:axId val="19782099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7820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Количество проведенных механических </a:t>
            </a:r>
            <a:r>
              <a:rPr lang="ru-RU" sz="2400" b="0" i="0" u="none" strike="noStrike" baseline="0" dirty="0" err="1" smtClean="0">
                <a:solidFill>
                  <a:srgbClr val="0099FF"/>
                </a:solidFill>
                <a:effectLst/>
              </a:rPr>
              <a:t>тромбоэкстракций</a:t>
            </a:r>
            <a:r>
              <a:rPr lang="ru-RU" sz="2400" b="0" i="0" u="none" strike="noStrike" baseline="0" dirty="0" smtClean="0">
                <a:solidFill>
                  <a:srgbClr val="0099FF"/>
                </a:solidFill>
                <a:effectLst/>
              </a:rPr>
              <a:t> при ишемическом инсульте</a:t>
            </a:r>
            <a:endParaRPr lang="ru-RU" sz="2400" dirty="0">
              <a:solidFill>
                <a:srgbClr val="0099FF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B0F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011738013078771E-2"/>
          <c:y val="0.39424297339403841"/>
          <c:w val="0.96197652397384248"/>
          <c:h val="0.50689109816269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2"/>
              <c:tx>
                <c:rich>
                  <a:bodyPr/>
                  <a:lstStyle/>
                  <a:p>
                    <a:fld id="{74219857-DD98-4D75-94C6-426E30A6AE7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(+</a:t>
                    </a:r>
                    <a:r>
                      <a:rPr lang="en-US" dirty="0" smtClean="0">
                        <a:solidFill>
                          <a:prstClr val="white"/>
                        </a:solidFill>
                        <a:latin typeface="+mn-lt"/>
                        <a:sym typeface="Wingdings" panose="05000000000000000000" pitchFamily="2" charset="2"/>
                      </a:rPr>
                      <a:t>16</a:t>
                    </a:r>
                    <a:r>
                      <a:rPr lang="en-US" dirty="0" smtClean="0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</c:v>
                </c:pt>
                <c:pt idx="1">
                  <c:v>Порог-е знач-е</c:v>
                </c:pt>
                <c:pt idx="2">
                  <c:v>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</c:v>
                </c:pt>
                <c:pt idx="1">
                  <c:v>90</c:v>
                </c:pt>
                <c:pt idx="2">
                  <c:v>106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821776"/>
        <c:axId val="197822168"/>
      </c:barChart>
      <c:catAx>
        <c:axId val="19782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822168"/>
        <c:crosses val="autoZero"/>
        <c:auto val="1"/>
        <c:lblAlgn val="ctr"/>
        <c:lblOffset val="100"/>
        <c:noMultiLvlLbl val="0"/>
      </c:catAx>
      <c:valAx>
        <c:axId val="197822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82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96617790600589E-2"/>
          <c:y val="3.7568152822247292E-2"/>
          <c:w val="0.68788056817688903"/>
          <c:h val="0.9131235032961697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Послеоперационные осложнения </c:v>
                </c:pt>
              </c:strCache>
            </c:strRef>
          </c:tx>
          <c:spPr>
            <a:ln w="63500" cap="rnd">
              <a:solidFill>
                <a:srgbClr val="0B40A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806026441258252E-2"/>
                  <c:y val="-5.3570234152339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520028585144059E-3"/>
                  <c:y val="-5.3570234152340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0.00%</c:formatCode>
                <c:ptCount val="3"/>
                <c:pt idx="0">
                  <c:v>1.1000000000000001E-3</c:v>
                </c:pt>
                <c:pt idx="1">
                  <c:v>2.5000000000000001E-3</c:v>
                </c:pt>
                <c:pt idx="2">
                  <c:v>5.0000000000000001E-3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Послеоперационная летальность</c:v>
                </c:pt>
              </c:strCache>
            </c:strRef>
          </c:tx>
          <c:spPr>
            <a:ln w="635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663027513201159E-2"/>
                  <c:y val="1.5305781186382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09400929017182E-2"/>
                  <c:y val="-4.8468307090212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0.00%</c:formatCode>
                <c:ptCount val="3"/>
                <c:pt idx="0">
                  <c:v>8.2000000000000007E-3</c:v>
                </c:pt>
                <c:pt idx="1">
                  <c:v>5.7000000000000002E-3</c:v>
                </c:pt>
                <c:pt idx="2">
                  <c:v>8.5000000000000006E-3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Общая летальность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044027155886854E-2"/>
                  <c:y val="-9.353424895671401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82063177905918E-2"/>
                      <c:h val="7.397794240085037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8570010719429115E-2"/>
                  <c:y val="-6.887601533872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0.00%</c:formatCode>
                <c:ptCount val="3"/>
                <c:pt idx="0">
                  <c:v>7.0000000000000001E-3</c:v>
                </c:pt>
                <c:pt idx="1">
                  <c:v>4.0000000000000001E-3</c:v>
                </c:pt>
                <c:pt idx="2">
                  <c:v>6.0000000000000001E-3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144024"/>
        <c:axId val="195144416"/>
      </c:lineChart>
      <c:catAx>
        <c:axId val="195144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144416"/>
        <c:crosses val="autoZero"/>
        <c:auto val="1"/>
        <c:lblAlgn val="ctr"/>
        <c:lblOffset val="100"/>
        <c:noMultiLvlLbl val="0"/>
      </c:catAx>
      <c:valAx>
        <c:axId val="19514441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9514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890621867926567"/>
          <c:y val="0.11697859535290434"/>
          <c:w val="0.22718225872976641"/>
          <c:h val="0.68223390487637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62187445511735E-2"/>
          <c:y val="9.8421008776802571E-2"/>
          <c:w val="0.9491841208704016"/>
          <c:h val="0.841040231640928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4D-41FD-95A1-6D246B7729C9}"/>
              </c:ext>
            </c:extLst>
          </c:dPt>
          <c:dPt>
            <c:idx val="1"/>
            <c:bubble3D val="0"/>
            <c:spPr>
              <a:solidFill>
                <a:srgbClr val="BEBFBF">
                  <a:alpha val="3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4D-41FD-95A1-6D246B7729C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4D-41FD-95A1-6D246B7729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0.47185</cdr:x>
      <cdr:y>0.03698</cdr:y>
    </cdr:from>
    <cdr:to>
      <cdr:x>0.68811</cdr:x>
      <cdr:y>0.19571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9649446" y="215122"/>
          <a:ext cx="4422531" cy="9232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82843" tIns="91422" rIns="182843" bIns="91422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4800" b="1" dirty="0" smtClean="0">
              <a:latin typeface="+mj-lt"/>
              <a:cs typeface="Lato Regular"/>
            </a:rPr>
            <a:t>СДПБ</a:t>
          </a:r>
          <a:endParaRPr lang="en-US" sz="4800" b="1" dirty="0">
            <a:latin typeface="+mj-lt"/>
            <a:cs typeface="Lato Regular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0.28001</cdr:x>
      <cdr:y>0.90625</cdr:y>
    </cdr:from>
    <cdr:to>
      <cdr:x>0.66241</cdr:x>
      <cdr:y>0.99687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86500" y="7365999"/>
          <a:ext cx="8585200" cy="736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800" dirty="0"/>
        </a:p>
      </cdr:txBody>
    </cdr:sp>
  </cdr:relSizeAnchor>
  <cdr:relSizeAnchor xmlns:cdr="http://schemas.openxmlformats.org/drawingml/2006/chartDrawing">
    <cdr:from>
      <cdr:x>0.27322</cdr:x>
      <cdr:y>0.8375</cdr:y>
    </cdr:from>
    <cdr:to>
      <cdr:x>0.37391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34100" y="6807199"/>
          <a:ext cx="2260600" cy="1320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0.34789</cdr:x>
      <cdr:y>0.87988</cdr:y>
    </cdr:from>
    <cdr:to>
      <cdr:x>0.45265</cdr:x>
      <cdr:y>0.96563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810499" y="7429176"/>
          <a:ext cx="2351973" cy="724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dirty="0" smtClean="0"/>
            <a:t>       - 2017 год</a:t>
          </a:r>
          <a:endParaRPr lang="ru-RU" sz="2400" dirty="0"/>
        </a:p>
      </cdr:txBody>
    </cdr:sp>
  </cdr:relSizeAnchor>
  <cdr:relSizeAnchor xmlns:cdr="http://schemas.openxmlformats.org/drawingml/2006/chartDrawing">
    <cdr:from>
      <cdr:x>0.3445</cdr:x>
      <cdr:y>0.88387</cdr:y>
    </cdr:from>
    <cdr:to>
      <cdr:x>0.37052</cdr:x>
      <cdr:y>0.93075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7734300" y="6914442"/>
          <a:ext cx="584200" cy="366699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0.62009</cdr:x>
      <cdr:y>0.88059</cdr:y>
    </cdr:from>
    <cdr:to>
      <cdr:x>0.71445</cdr:x>
      <cdr:y>0.93162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921684" y="6888744"/>
          <a:ext cx="2118416" cy="3991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dirty="0" smtClean="0"/>
            <a:t>- 2018 год</a:t>
          </a:r>
          <a:endParaRPr lang="ru-RU" sz="2400" dirty="0"/>
        </a:p>
      </cdr:txBody>
    </cdr:sp>
  </cdr:relSizeAnchor>
  <cdr:relSizeAnchor xmlns:cdr="http://schemas.openxmlformats.org/drawingml/2006/chartDrawing">
    <cdr:from>
      <cdr:x>0.59134</cdr:x>
      <cdr:y>0.88724</cdr:y>
    </cdr:from>
    <cdr:to>
      <cdr:x>0.61736</cdr:x>
      <cdr:y>0.93412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13276178" y="6940796"/>
          <a:ext cx="584200" cy="366698"/>
        </a:xfrm>
        <a:prstGeom xmlns:a="http://schemas.openxmlformats.org/drawingml/2006/main" prst="rect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0.28821</cdr:x>
      <cdr:y>0</cdr:y>
    </cdr:from>
    <cdr:to>
      <cdr:x>0.69364</cdr:x>
      <cdr:y>0.08748</cdr:y>
    </cdr:to>
    <cdr:sp macro="" textlink="">
      <cdr:nvSpPr>
        <cdr:cNvPr id="9" name="TextBox 9"/>
        <cdr:cNvSpPr txBox="1"/>
      </cdr:nvSpPr>
      <cdr:spPr>
        <a:xfrm xmlns:a="http://schemas.openxmlformats.org/drawingml/2006/main">
          <a:off x="6470568" y="0"/>
          <a:ext cx="9102417" cy="7386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82843" tIns="91422" rIns="182843" bIns="91422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3600" b="1" dirty="0" smtClean="0">
              <a:latin typeface="+mj-lt"/>
              <a:cs typeface="Lato Regular"/>
            </a:rPr>
            <a:t>Иностранные пациенты</a:t>
          </a:r>
          <a:endParaRPr lang="en-US" sz="4400" b="1" dirty="0">
            <a:latin typeface="+mj-lt"/>
            <a:cs typeface="Lato Regular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0.3736</cdr:x>
      <cdr:y>0.52545</cdr:y>
    </cdr:from>
    <cdr:to>
      <cdr:x>0.50784</cdr:x>
      <cdr:y>0.57698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62482" y="4428964"/>
          <a:ext cx="1531586" cy="434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050" b="1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99DF8-2BE2-4C57-873A-E6A6CC3F97A7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8830C-9492-4991-93F5-4EF082C173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3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ECEDD-3BD4-4C3E-B823-475923AE3895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6452B-B6B8-4D1A-A5DB-EC63412EC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998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19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E0C57-C421-458E-8787-9FE12760EAF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16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63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26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4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0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48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74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5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1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44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3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  <a:prstGeom prst="rect">
            <a:avLst/>
          </a:prstGeo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7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0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eft Im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14131420" cy="13716000"/>
          </a:xfrm>
          <a:custGeom>
            <a:avLst/>
            <a:gdLst>
              <a:gd name="connsiteX0" fmla="*/ 2609873 w 8343900"/>
              <a:gd name="connsiteY0" fmla="*/ 0 h 6858000"/>
              <a:gd name="connsiteX1" fmla="*/ 8343900 w 8343900"/>
              <a:gd name="connsiteY1" fmla="*/ 0 h 6858000"/>
              <a:gd name="connsiteX2" fmla="*/ 5143477 w 8343900"/>
              <a:gd name="connsiteY2" fmla="*/ 6858000 h 6858000"/>
              <a:gd name="connsiteX3" fmla="*/ 0 w 8343900"/>
              <a:gd name="connsiteY3" fmla="*/ 6858000 h 6858000"/>
              <a:gd name="connsiteX4" fmla="*/ 0 w 8343900"/>
              <a:gd name="connsiteY4" fmla="*/ 5592545 h 6858000"/>
              <a:gd name="connsiteX5" fmla="*/ 0 w 8343900"/>
              <a:gd name="connsiteY5" fmla="*/ 0 h 6858000"/>
              <a:gd name="connsiteX6" fmla="*/ 2076450 w 8343900"/>
              <a:gd name="connsiteY6" fmla="*/ 0 h 6858000"/>
              <a:gd name="connsiteX7" fmla="*/ 0 w 8343900"/>
              <a:gd name="connsiteY7" fmla="*/ 4449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43900" h="6858000">
                <a:moveTo>
                  <a:pt x="2609873" y="0"/>
                </a:moveTo>
                <a:lnTo>
                  <a:pt x="8343900" y="0"/>
                </a:lnTo>
                <a:lnTo>
                  <a:pt x="5143477" y="6858000"/>
                </a:lnTo>
                <a:lnTo>
                  <a:pt x="0" y="6858000"/>
                </a:lnTo>
                <a:lnTo>
                  <a:pt x="0" y="5592545"/>
                </a:lnTo>
                <a:close/>
                <a:moveTo>
                  <a:pt x="0" y="0"/>
                </a:moveTo>
                <a:lnTo>
                  <a:pt x="2076450" y="0"/>
                </a:lnTo>
                <a:lnTo>
                  <a:pt x="0" y="4449504"/>
                </a:lnTo>
                <a:close/>
              </a:path>
            </a:pathLst>
          </a:custGeom>
          <a:solidFill>
            <a:srgbClr val="88888A"/>
          </a:solidFill>
        </p:spPr>
        <p:txBody>
          <a:bodyPr wrap="square">
            <a:noAutofit/>
          </a:bodyPr>
          <a:lstStyle>
            <a:lvl1pPr marL="0" indent="0">
              <a:buNone/>
              <a:defRPr sz="3199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31421" y="1654631"/>
            <a:ext cx="8608358" cy="3802744"/>
          </a:xfrm>
        </p:spPr>
        <p:txBody>
          <a:bodyPr lIns="360000" tIns="18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9998" baseline="0">
                <a:solidFill>
                  <a:srgbClr val="88888A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GB" dirty="0"/>
              <a:t>Title Here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4131421" y="6560457"/>
            <a:ext cx="8608358" cy="6037944"/>
          </a:xfrm>
        </p:spPr>
        <p:txBody>
          <a:bodyPr lIns="360000" tIns="180000" rIns="360000" bIns="180000">
            <a:normAutofit/>
          </a:bodyPr>
          <a:lstStyle>
            <a:lvl1pPr marL="0" indent="0">
              <a:lnSpc>
                <a:spcPct val="110000"/>
              </a:lnSpc>
              <a:buNone/>
              <a:defRPr sz="3199" baseline="0">
                <a:solidFill>
                  <a:srgbClr val="88888A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Body Text Goes Here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8267700"/>
          </a:xfrm>
          <a:solidFill>
            <a:srgbClr val="BFBFBF"/>
          </a:solidFill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sz="2800"/>
              <a:t>ADVANT Multipurpose  Presentation 2017 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12588" y="730251"/>
            <a:ext cx="10738227" cy="1656181"/>
          </a:xfrm>
        </p:spPr>
        <p:txBody>
          <a:bodyPr>
            <a:normAutofit/>
          </a:bodyPr>
          <a:lstStyle>
            <a:lvl1pPr marL="0" indent="0">
              <a:buNone/>
              <a:defRPr sz="5599" baseline="0">
                <a:solidFill>
                  <a:srgbClr val="555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GB" dirty="0"/>
              <a:t>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12591" y="9810753"/>
            <a:ext cx="14229531" cy="3019427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rgbClr val="55555F"/>
                </a:solidFill>
              </a:defRPr>
            </a:lvl1pPr>
          </a:lstStyle>
          <a:p>
            <a:pPr lvl="0"/>
            <a:r>
              <a:rPr lang="en-US" dirty="0"/>
              <a:t>Body Text here 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42ADD304-27A2-4440-9E8E-8F11D3F9CA1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6526699" cy="13716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Arial" pitchFamily="34" charset="0"/>
                <a:cs typeface="Arial" pitchFamily="34" charset="0"/>
              </a:defRPr>
            </a:lvl1pPr>
            <a:lvl2pPr marL="914217" indent="0">
              <a:buNone/>
              <a:defRPr sz="5599"/>
            </a:lvl2pPr>
            <a:lvl3pPr marL="1828435" indent="0">
              <a:buNone/>
              <a:defRPr sz="4799"/>
            </a:lvl3pPr>
            <a:lvl4pPr marL="2742652" indent="0">
              <a:buNone/>
              <a:defRPr sz="3999"/>
            </a:lvl4pPr>
            <a:lvl5pPr marL="3656868" indent="0">
              <a:buNone/>
              <a:defRPr sz="3999"/>
            </a:lvl5pPr>
            <a:lvl6pPr marL="4571085" indent="0">
              <a:buNone/>
              <a:defRPr sz="3999"/>
            </a:lvl6pPr>
            <a:lvl7pPr marL="5485302" indent="0">
              <a:buNone/>
              <a:defRPr sz="3999"/>
            </a:lvl7pPr>
            <a:lvl8pPr marL="6399520" indent="0">
              <a:buNone/>
              <a:defRPr sz="3999"/>
            </a:lvl8pPr>
            <a:lvl9pPr marL="7313737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043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910471"/>
            <a:ext cx="24377650" cy="581707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1828343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99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Sent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2511518"/>
            <a:ext cx="24377650" cy="4276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599" dirty="0"/>
              <a:t>                     </a:t>
            </a:r>
            <a:endParaRPr lang="ko-KR" altLang="en-US" sz="3599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DA2D9C9-F129-4617-B03C-AC1669105869}"/>
              </a:ext>
            </a:extLst>
          </p:cNvPr>
          <p:cNvSpPr/>
          <p:nvPr userDrawn="1"/>
        </p:nvSpPr>
        <p:spPr>
          <a:xfrm>
            <a:off x="-40098" y="11678013"/>
            <a:ext cx="24417748" cy="1589946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 sz="3599"/>
          </a:p>
        </p:txBody>
      </p:sp>
    </p:spTree>
    <p:extLst>
      <p:ext uri="{BB962C8B-B14F-4D97-AF65-F5344CB8AC3E}">
        <p14:creationId xmlns:p14="http://schemas.microsoft.com/office/powerpoint/2010/main" val="1402596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286603" y="0"/>
            <a:ext cx="24091047" cy="2358576"/>
          </a:xfrm>
          <a:prstGeom prst="rect">
            <a:avLst/>
          </a:prstGeom>
        </p:spPr>
        <p:txBody>
          <a:bodyPr anchor="ctr"/>
          <a:lstStyle>
            <a:lvl1pPr algn="l">
              <a:defRPr sz="9598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54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212662"/>
            <a:ext cx="21025723" cy="1478112"/>
          </a:xfrm>
        </p:spPr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E75080D-9B69-44CD-8DC6-2AB7432FB13A}"/>
              </a:ext>
            </a:extLst>
          </p:cNvPr>
          <p:cNvGrpSpPr/>
          <p:nvPr userDrawn="1"/>
        </p:nvGrpSpPr>
        <p:grpSpPr>
          <a:xfrm>
            <a:off x="25150732" y="3"/>
            <a:ext cx="4392251" cy="3632198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xmlns="" id="{6CC02A43-EADC-4C00-AEF1-094390D18166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defTabSz="1828800"/>
              <a:r>
                <a:rPr lang="en-US" sz="2800">
                  <a:solidFill>
                    <a:srgbClr val="FFE200">
                      <a:lumMod val="50000"/>
                    </a:srgbClr>
                  </a:solidFill>
                </a:rPr>
                <a:t>To insert your own icons*:</a:t>
              </a:r>
            </a:p>
            <a:p>
              <a:pPr defTabSz="1828800"/>
              <a:endParaRPr lang="en-US" sz="2800">
                <a:solidFill>
                  <a:srgbClr val="FFE200">
                    <a:lumMod val="50000"/>
                  </a:srgbClr>
                </a:solidFill>
              </a:endParaRPr>
            </a:p>
            <a:p>
              <a:pPr defTabSz="1828800"/>
              <a:r>
                <a:rPr lang="en-US" sz="2800" b="1">
                  <a:solidFill>
                    <a:srgbClr val="FFE200">
                      <a:lumMod val="50000"/>
                    </a:srgbClr>
                  </a:solidFill>
                </a:rPr>
                <a:t>Insert</a:t>
              </a:r>
              <a:r>
                <a:rPr lang="en-US" sz="2800">
                  <a:solidFill>
                    <a:srgbClr val="FFE200">
                      <a:lumMod val="50000"/>
                    </a:srgbClr>
                  </a:solidFill>
                </a:rPr>
                <a:t> &gt;&gt; </a:t>
              </a:r>
              <a:r>
                <a:rPr lang="en-US" sz="2800" b="1">
                  <a:solidFill>
                    <a:srgbClr val="FFE200">
                      <a:lumMod val="50000"/>
                    </a:srgbClr>
                  </a:solidFill>
                </a:rPr>
                <a:t>Icons</a:t>
              </a:r>
            </a:p>
            <a:p>
              <a:pPr defTabSz="1828800"/>
              <a:endParaRPr lang="en-US" sz="2800">
                <a:solidFill>
                  <a:srgbClr val="FFE200">
                    <a:lumMod val="50000"/>
                  </a:srgbClr>
                </a:solidFill>
              </a:endParaRPr>
            </a:p>
            <a:p>
              <a:pPr defTabSz="1828800"/>
              <a:r>
                <a:rPr lang="en-US" sz="2400" i="1">
                  <a:solidFill>
                    <a:srgbClr val="FFE200">
                      <a:lumMod val="50000"/>
                    </a:srgbClr>
                  </a:solidFill>
                </a:rPr>
                <a:t>(*Only available to Office 365 subscribers)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52643FE-0C7E-4051-A458-E6D0BEE8C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8045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8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  <a:prstGeom prst="rect">
            <a:avLst/>
          </a:prstGeo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0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1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  <a:prstGeom prst="rect">
            <a:avLst/>
          </a:prstGeo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2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462577" y="511176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  <p:sldLayoutId id="2147483681" r:id="rId15"/>
    <p:sldLayoutId id="2147483690" r:id="rId16"/>
    <p:sldLayoutId id="2147483691" r:id="rId17"/>
    <p:sldLayoutId id="2147483692" r:id="rId18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212664"/>
            <a:ext cx="21025723" cy="1478112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2438401"/>
            <a:ext cx="21025723" cy="99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2611821"/>
            <a:ext cx="24377650" cy="1104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 defTabSz="1828800">
              <a:defRPr/>
            </a:pPr>
            <a:r>
              <a:rPr lang="en-US" sz="6400" spc="300" dirty="0">
                <a:solidFill>
                  <a:prstClr val="white">
                    <a:lumMod val="75000"/>
                  </a:prstClr>
                </a:solidFill>
              </a:rPr>
              <a:t>www.</a:t>
            </a:r>
            <a:r>
              <a:rPr lang="en-US" sz="6400" spc="3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presentationgo</a:t>
            </a:r>
            <a:r>
              <a:rPr lang="en-US" sz="6400" spc="300" dirty="0">
                <a:solidFill>
                  <a:prstClr val="white">
                    <a:lumMod val="75000"/>
                  </a:prstClr>
                </a:solidFill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366115" y="42774"/>
            <a:ext cx="738992" cy="1522009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800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37002" y="13919203"/>
            <a:ext cx="25365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/>
            <a:r>
              <a:rPr lang="en-US" sz="2200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2200" dirty="0">
                <a:solidFill>
                  <a:srgbClr val="A5CD28"/>
                </a:solidFill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22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411937" y="-147607"/>
            <a:ext cx="3953717" cy="1131956"/>
            <a:chOff x="-2096383" y="21447"/>
            <a:chExt cx="1483030" cy="565978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17954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24303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2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61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n-US" sz="7200" b="1" kern="1200">
          <a:solidFill>
            <a:schemeClr val="bg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j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chart" Target="../charts/char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0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9.JPG"/><Relationship Id="rId7" Type="http://schemas.openxmlformats.org/officeDocument/2006/relationships/chart" Target="../charts/chart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chart" Target="../charts/char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9984" r="16179" b="-1"/>
          <a:stretch/>
        </p:blipFill>
        <p:spPr>
          <a:xfrm>
            <a:off x="7784123" y="20353"/>
            <a:ext cx="16593527" cy="1369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arallelogram 1"/>
          <p:cNvSpPr/>
          <p:nvPr/>
        </p:nvSpPr>
        <p:spPr>
          <a:xfrm>
            <a:off x="7362097" y="0"/>
            <a:ext cx="17068800" cy="13716000"/>
          </a:xfrm>
          <a:prstGeom prst="parallelogram">
            <a:avLst>
              <a:gd name="adj" fmla="val 44295"/>
            </a:avLst>
          </a:prstGeom>
          <a:solidFill>
            <a:srgbClr val="3399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0"/>
            <a:ext cx="15881330" cy="13716000"/>
          </a:xfrm>
          <a:custGeom>
            <a:avLst/>
            <a:gdLst>
              <a:gd name="connsiteX0" fmla="*/ 0 w 15881330"/>
              <a:gd name="connsiteY0" fmla="*/ 0 h 13716000"/>
              <a:gd name="connsiteX1" fmla="*/ 15881330 w 15881330"/>
              <a:gd name="connsiteY1" fmla="*/ 0 h 13716000"/>
              <a:gd name="connsiteX2" fmla="*/ 9791700 w 15881330"/>
              <a:gd name="connsiteY2" fmla="*/ 13716000 h 13716000"/>
              <a:gd name="connsiteX3" fmla="*/ 0 w 15881330"/>
              <a:gd name="connsiteY3" fmla="*/ 13716000 h 13716000"/>
              <a:gd name="connsiteX4" fmla="*/ 0 w 15881330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1330" h="13716000">
                <a:moveTo>
                  <a:pt x="0" y="0"/>
                </a:moveTo>
                <a:lnTo>
                  <a:pt x="15881330" y="0"/>
                </a:lnTo>
                <a:lnTo>
                  <a:pt x="97917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Рисунок 9" descr="C:\Users\nh_erze\Desktop\Алгыс хат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8" y="390421"/>
            <a:ext cx="14547270" cy="189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24766" y="4606027"/>
            <a:ext cx="10810973" cy="452429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defTabSz="1087636">
              <a:lnSpc>
                <a:spcPct val="120000"/>
              </a:lnSpc>
              <a:spcBef>
                <a:spcPct val="20000"/>
              </a:spcBef>
            </a:pPr>
            <a:r>
              <a:rPr lang="ru-RU" sz="6000" dirty="0" smtClean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Отчет по исполнению </a:t>
            </a:r>
            <a:r>
              <a:rPr lang="ru-RU" sz="6000" b="1" dirty="0" smtClean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Плана развития на 2017-2021 годы                                  </a:t>
            </a:r>
            <a:r>
              <a:rPr lang="ru-RU" sz="6000" dirty="0" smtClean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АО «Национальный центр нейрохирургии» за </a:t>
            </a:r>
            <a:r>
              <a:rPr lang="ru-RU" sz="6000" b="1" dirty="0" smtClean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2018</a:t>
            </a:r>
            <a:r>
              <a:rPr lang="ru-RU" sz="6000" dirty="0" smtClean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 год</a:t>
            </a:r>
            <a:endParaRPr lang="id-ID" sz="6000" dirty="0"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5570916" y="11710610"/>
            <a:ext cx="8549146" cy="174752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000" dirty="0" smtClean="0">
                <a:solidFill>
                  <a:prstClr val="white"/>
                </a:solidFill>
                <a:latin typeface="+mj-lt"/>
                <a:cs typeface="Lato Light"/>
              </a:rPr>
              <a:t>Профессор Серик Акшулаков</a:t>
            </a:r>
            <a:endParaRPr lang="en-US" sz="4000" dirty="0" smtClean="0">
              <a:solidFill>
                <a:prstClr val="white"/>
              </a:solidFill>
              <a:latin typeface="+mj-lt"/>
              <a:cs typeface="Lato Light"/>
            </a:endParaRPr>
          </a:p>
          <a:p>
            <a:pPr algn="r"/>
            <a:r>
              <a:rPr lang="ru-RU" sz="3600" dirty="0" smtClean="0">
                <a:solidFill>
                  <a:prstClr val="white"/>
                </a:solidFill>
                <a:latin typeface="+mj-lt"/>
                <a:cs typeface="Lato Light"/>
              </a:rPr>
              <a:t>Председатель Правления</a:t>
            </a:r>
            <a:endParaRPr lang="en-US" sz="3600" dirty="0">
              <a:solidFill>
                <a:prstClr val="white"/>
              </a:solidFill>
              <a:latin typeface="+mj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04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2035697" y="7823199"/>
          <a:ext cx="20450272" cy="499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3"/>
          <p:cNvSpPr txBox="1">
            <a:spLocks/>
          </p:cNvSpPr>
          <p:nvPr/>
        </p:nvSpPr>
        <p:spPr>
          <a:xfrm>
            <a:off x="17118178" y="4244074"/>
            <a:ext cx="6333666" cy="3058021"/>
          </a:xfrm>
          <a:prstGeom prst="rect">
            <a:avLst/>
          </a:prstGeom>
        </p:spPr>
        <p:txBody>
          <a:bodyPr anchor="t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за последние 3 года увеличивается  на 9,6% и составляет в 2018 году 12,6 дней, при плане 11,9 дней. </a:t>
            </a:r>
            <a:endParaRPr lang="en-GB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99697" y="3287429"/>
            <a:ext cx="4422531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ru-RU" sz="4800" dirty="0" smtClean="0">
                <a:cs typeface="Lato Regular"/>
              </a:rPr>
              <a:t>СДПБ</a:t>
            </a:r>
            <a:endParaRPr lang="en-US" sz="4800" dirty="0">
              <a:cs typeface="Lato Regular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99116" y="7302096"/>
            <a:ext cx="6552728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56470" y="1922478"/>
            <a:ext cx="8552177" cy="769423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Использование коечного фонда</a:t>
            </a:r>
            <a:endParaRPr lang="id-ID" sz="4400" dirty="0">
              <a:solidFill>
                <a:schemeClr val="tx2">
                  <a:lumMod val="75000"/>
                </a:schemeClr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13388" y="3153548"/>
            <a:ext cx="7498812" cy="4161652"/>
          </a:xfrm>
          <a:prstGeom prst="roundRect">
            <a:avLst>
              <a:gd name="adj" fmla="val 1547"/>
            </a:avLst>
          </a:prstGeom>
          <a:solidFill>
            <a:srgbClr val="0070C0"/>
          </a:solidFill>
          <a:ln>
            <a:noFill/>
          </a:ln>
          <a:effectLst>
            <a:outerShdw blurRad="558800" sx="106000" sy="106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8991600" y="3153548"/>
            <a:ext cx="7108516" cy="4161652"/>
          </a:xfrm>
          <a:prstGeom prst="roundRect">
            <a:avLst>
              <a:gd name="adj" fmla="val 1547"/>
            </a:avLst>
          </a:prstGeom>
          <a:solidFill>
            <a:srgbClr val="4E749D"/>
          </a:solidFill>
          <a:ln>
            <a:noFill/>
          </a:ln>
          <a:effectLst>
            <a:outerShdw blurRad="558800" sx="106000" sy="106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407789" y="5929143"/>
            <a:ext cx="1908592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+mj-lt"/>
                <a:cs typeface="Lato Regular"/>
              </a:rPr>
              <a:t>316,2</a:t>
            </a:r>
            <a:endParaRPr lang="en-US" sz="4800" b="1" dirty="0">
              <a:solidFill>
                <a:schemeClr val="bg1"/>
              </a:solidFill>
              <a:latin typeface="+mj-lt"/>
              <a:cs typeface="Lato Regular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1407789" y="3287429"/>
            <a:ext cx="6205238" cy="1913292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400" dirty="0" smtClean="0">
                <a:solidFill>
                  <a:schemeClr val="bg1"/>
                </a:solidFill>
              </a:rPr>
              <a:t>Работа койки </a:t>
            </a:r>
            <a:r>
              <a:rPr lang="ru-RU" sz="2800" dirty="0" smtClean="0">
                <a:solidFill>
                  <a:schemeClr val="bg1"/>
                </a:solidFill>
              </a:rPr>
              <a:t>(в днях)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за последние 3 года увеличивается на 2,7% и составляет в 2018 году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</p:txBody>
      </p:sp>
      <p:graphicFrame>
        <p:nvGraphicFramePr>
          <p:cNvPr id="34" name="Chart 33"/>
          <p:cNvGraphicFramePr/>
          <p:nvPr>
            <p:extLst/>
          </p:nvPr>
        </p:nvGraphicFramePr>
        <p:xfrm>
          <a:off x="3595781" y="5028190"/>
          <a:ext cx="4815607" cy="2007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312607" y="5929143"/>
            <a:ext cx="1761793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+mj-lt"/>
                <a:cs typeface="Lato Regular"/>
              </a:rPr>
              <a:t>27,6</a:t>
            </a:r>
            <a:endParaRPr lang="en-US" sz="4800" b="1" dirty="0">
              <a:solidFill>
                <a:schemeClr val="bg1"/>
              </a:solidFill>
              <a:latin typeface="+mj-lt"/>
              <a:cs typeface="Lato Regular"/>
            </a:endParaRPr>
          </a:p>
        </p:txBody>
      </p:sp>
      <p:sp>
        <p:nvSpPr>
          <p:cNvPr id="26" name="Slide Number Placeholder 237"/>
          <p:cNvSpPr>
            <a:spLocks noGrp="1"/>
          </p:cNvSpPr>
          <p:nvPr>
            <p:ph type="sldNum" sz="quarter" idx="11"/>
          </p:nvPr>
        </p:nvSpPr>
        <p:spPr>
          <a:xfrm>
            <a:off x="-462577" y="511176"/>
            <a:ext cx="1675964" cy="730250"/>
          </a:xfr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pPr algn="r"/>
            <a:fld id="{8C48FCF8-25E9-4F94-BC2B-FA1B572C1FF3}" type="slidenum">
              <a:rPr lang="en-US" sz="3200">
                <a:solidFill>
                  <a:schemeClr val="bg1"/>
                </a:solidFill>
                <a:latin typeface="Raleway" panose="020B0503030101060003" pitchFamily="34" charset="0"/>
              </a:rPr>
              <a:pPr algn="r"/>
              <a:t>10</a:t>
            </a:fld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graphicFrame>
        <p:nvGraphicFramePr>
          <p:cNvPr id="33" name="Chart 33"/>
          <p:cNvGraphicFramePr/>
          <p:nvPr>
            <p:extLst/>
          </p:nvPr>
        </p:nvGraphicFramePr>
        <p:xfrm>
          <a:off x="11074400" y="4978400"/>
          <a:ext cx="4604412" cy="208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 Placeholder 3"/>
          <p:cNvSpPr txBox="1">
            <a:spLocks/>
          </p:cNvSpPr>
          <p:nvPr/>
        </p:nvSpPr>
        <p:spPr>
          <a:xfrm>
            <a:off x="9312607" y="3416845"/>
            <a:ext cx="6536993" cy="1561555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4400" dirty="0" smtClean="0">
                <a:solidFill>
                  <a:schemeClr val="bg1"/>
                </a:solidFill>
              </a:rPr>
              <a:t>Оборот койки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за последние 3 года увеличивается на </a:t>
            </a:r>
            <a:r>
              <a:rPr lang="ru-RU" sz="2400" dirty="0">
                <a:solidFill>
                  <a:schemeClr val="bg1"/>
                </a:solidFill>
              </a:rPr>
              <a:t>3</a:t>
            </a:r>
            <a:r>
              <a:rPr lang="ru-RU" sz="2400" dirty="0" smtClean="0">
                <a:solidFill>
                  <a:schemeClr val="bg1"/>
                </a:solidFill>
              </a:rPr>
              <a:t>% и составляет в 2018 году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7" name="Объект 3" descr="C:\Users\nh_erze\Desktop\Алгыс хат.png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2</a:t>
            </a:r>
            <a:r>
              <a:rPr lang="en-US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rgbClr val="0070C0"/>
                </a:solidFill>
                <a:cs typeface="Lato Light"/>
              </a:rPr>
              <a:t>Совершенствование системы управления деятельностью</a:t>
            </a:r>
            <a:r>
              <a:rPr lang="ru-RU" altLang="ru-RU" sz="3200" dirty="0" smtClean="0">
                <a:solidFill>
                  <a:srgbClr val="0070C0"/>
                </a:solidFill>
                <a:cs typeface="Lato Light"/>
              </a:rPr>
              <a:t>. </a:t>
            </a:r>
            <a:endParaRPr lang="ru-RU" altLang="ru-RU" sz="3200" dirty="0">
              <a:solidFill>
                <a:srgbClr val="FF0000"/>
              </a:solidFill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25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Chart 61"/>
          <p:cNvGraphicFramePr/>
          <p:nvPr>
            <p:extLst/>
          </p:nvPr>
        </p:nvGraphicFramePr>
        <p:xfrm>
          <a:off x="1280388" y="5357966"/>
          <a:ext cx="21997449" cy="727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48238" y="2614100"/>
            <a:ext cx="11176760" cy="165618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800" dirty="0">
                <a:solidFill>
                  <a:srgbClr val="444955">
                    <a:lumMod val="75000"/>
                  </a:srgbClr>
                </a:solidFill>
                <a:latin typeface="Raleway SemiBold"/>
              </a:rPr>
              <a:t>Количество операций по </a:t>
            </a:r>
            <a:endParaRPr lang="ru-RU" sz="4800" dirty="0" smtClean="0">
              <a:solidFill>
                <a:srgbClr val="444955">
                  <a:lumMod val="75000"/>
                </a:srgbClr>
              </a:solidFill>
              <a:latin typeface="Raleway SemiBold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800" dirty="0" smtClean="0">
                <a:solidFill>
                  <a:srgbClr val="444955">
                    <a:lumMod val="75000"/>
                  </a:srgbClr>
                </a:solidFill>
                <a:latin typeface="Raleway SemiBold"/>
              </a:rPr>
              <a:t>категориям </a:t>
            </a:r>
            <a:r>
              <a:rPr lang="ru-RU" sz="4800" dirty="0">
                <a:solidFill>
                  <a:srgbClr val="444955">
                    <a:lumMod val="75000"/>
                  </a:srgbClr>
                </a:solidFill>
                <a:latin typeface="Raleway SemiBold"/>
              </a:rPr>
              <a:t>сложности </a:t>
            </a:r>
            <a:endParaRPr lang="id-ID" sz="4800" dirty="0">
              <a:solidFill>
                <a:srgbClr val="444955">
                  <a:lumMod val="75000"/>
                </a:srgbClr>
              </a:solidFill>
              <a:latin typeface="Raleway SemiBold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33626" y="4270281"/>
            <a:ext cx="8545835" cy="213630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За последние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года выполнено всего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388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операций, из них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89%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составили операции 3-5 категории сложности.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16200000">
            <a:off x="17727697" y="977552"/>
            <a:ext cx="1187357" cy="2005766"/>
            <a:chOff x="563974" y="1443262"/>
            <a:chExt cx="445375" cy="2400183"/>
          </a:xfrm>
        </p:grpSpPr>
        <p:grpSp>
          <p:nvGrpSpPr>
            <p:cNvPr id="66" name="Group 65"/>
            <p:cNvGrpSpPr/>
            <p:nvPr/>
          </p:nvGrpSpPr>
          <p:grpSpPr>
            <a:xfrm flipV="1">
              <a:off x="738116" y="2022058"/>
              <a:ext cx="97093" cy="1821387"/>
              <a:chOff x="7642357" y="2752214"/>
              <a:chExt cx="129457" cy="242851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7707086" y="2902857"/>
                <a:ext cx="0" cy="227787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7642357" y="2752214"/>
                <a:ext cx="129457" cy="129457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7" dirty="0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563974" y="1443262"/>
              <a:ext cx="445375" cy="445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</p:grpSp>
      <p:sp>
        <p:nvSpPr>
          <p:cNvPr id="34" name="Text Placeholder 2"/>
          <p:cNvSpPr txBox="1">
            <a:spLocks/>
          </p:cNvSpPr>
          <p:nvPr/>
        </p:nvSpPr>
        <p:spPr>
          <a:xfrm>
            <a:off x="15310546" y="3922957"/>
            <a:ext cx="9067104" cy="1106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indent="0" defTabSz="1828343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13712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2pPr>
            <a:lvl3pPr marL="2285429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/>
            </a:lvl3pPr>
            <a:lvl4pPr marL="3199600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4pPr>
            <a:lvl5pPr marL="4113771" marR="0" indent="-457086" defTabSz="1828343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599"/>
            </a:lvl5pPr>
            <a:lvl6pPr marL="5027943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6pPr>
            <a:lvl7pPr marL="5942114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7pPr>
            <a:lvl8pPr marL="6856286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8pPr>
            <a:lvl9pPr marL="77704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9pPr>
          </a:lstStyle>
          <a:p>
            <a:r>
              <a:rPr lang="ru-RU" dirty="0" smtClean="0"/>
              <a:t>В 2018 году всего выполнено </a:t>
            </a:r>
            <a:r>
              <a:rPr lang="ru-RU" sz="2800" b="1" dirty="0" smtClean="0"/>
              <a:t>3125</a:t>
            </a:r>
            <a:r>
              <a:rPr lang="ru-RU" dirty="0" smtClean="0"/>
              <a:t> операций, из них </a:t>
            </a:r>
            <a:r>
              <a:rPr lang="ru-RU" sz="2800" b="1" dirty="0" smtClean="0"/>
              <a:t>92 %</a:t>
            </a:r>
            <a:r>
              <a:rPr lang="ru-RU" dirty="0" smtClean="0"/>
              <a:t> составили операции 3-5 категории сложности при плане </a:t>
            </a:r>
            <a:r>
              <a:rPr lang="ru-RU" sz="2800" b="1" dirty="0" smtClean="0"/>
              <a:t>не менее 80%.</a:t>
            </a:r>
            <a:r>
              <a:rPr lang="ru-RU" sz="2800" dirty="0" smtClean="0"/>
              <a:t>   </a:t>
            </a:r>
            <a:endParaRPr lang="en-GB" sz="2800" dirty="0"/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15415810" y="1343007"/>
            <a:ext cx="289136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8000" dirty="0" smtClean="0">
                <a:solidFill>
                  <a:schemeClr val="bg1">
                    <a:lumMod val="50000"/>
                  </a:schemeClr>
                </a:solidFill>
                <a:ea typeface="MS PGothic" panose="020B0600070205080204" pitchFamily="34" charset="-128"/>
                <a:cs typeface="Open Sans Extrabold" panose="020B0906030804020204" pitchFamily="34" charset="0"/>
              </a:rPr>
              <a:t>201</a:t>
            </a:r>
            <a:r>
              <a:rPr lang="ru-RU" sz="8000" dirty="0" smtClean="0">
                <a:solidFill>
                  <a:schemeClr val="bg1">
                    <a:lumMod val="50000"/>
                  </a:schemeClr>
                </a:solidFill>
                <a:ea typeface="MS PGothic" panose="020B0600070205080204" pitchFamily="34" charset="-128"/>
                <a:cs typeface="Open Sans Extrabold" panose="020B0906030804020204" pitchFamily="34" charset="0"/>
              </a:rPr>
              <a:t>8</a:t>
            </a:r>
            <a:endParaRPr lang="en-GB" dirty="0">
              <a:solidFill>
                <a:schemeClr val="bg1">
                  <a:lumMod val="50000"/>
                </a:schemeClr>
              </a:solidFill>
              <a:ea typeface="MS PGothic" panose="020B0600070205080204" pitchFamily="34" charset="-128"/>
              <a:cs typeface="Open Sans Light" panose="020B0306030504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18964306" y="496413"/>
          <a:ext cx="4547658" cy="322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Объект 3" descr="C:\Users\nh_erze\Desktop\Алгыс хат.pn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Placeholder 2"/>
          <p:cNvSpPr txBox="1">
            <a:spLocks/>
          </p:cNvSpPr>
          <p:nvPr/>
        </p:nvSpPr>
        <p:spPr>
          <a:xfrm>
            <a:off x="2433626" y="5338433"/>
            <a:ext cx="8846674" cy="893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1828343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13712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2pPr>
            <a:lvl3pPr marL="2285429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/>
            </a:lvl3pPr>
            <a:lvl4pPr marL="3199600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4pPr>
            <a:lvl5pPr marL="4113771" marR="0" indent="-457086" defTabSz="1828343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599"/>
            </a:lvl5pPr>
            <a:lvl6pPr marL="5027943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6pPr>
            <a:lvl7pPr marL="5942114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7pPr>
            <a:lvl8pPr marL="6856286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8pPr>
            <a:lvl9pPr marL="77704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9pPr>
          </a:lstStyle>
          <a:p>
            <a:r>
              <a:rPr lang="ru-RU" dirty="0" smtClean="0"/>
              <a:t>Операции 3-5 категории сложности в динамике увеличились на </a:t>
            </a:r>
            <a:r>
              <a:rPr lang="ru-RU" b="1" dirty="0" smtClean="0"/>
              <a:t>6,5%.</a:t>
            </a:r>
            <a:r>
              <a:rPr lang="ru-RU" dirty="0" smtClean="0"/>
              <a:t> </a:t>
            </a:r>
            <a:endParaRPr lang="en-GB" dirty="0"/>
          </a:p>
        </p:txBody>
      </p:sp>
      <p:sp>
        <p:nvSpPr>
          <p:cNvPr id="17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2</a:t>
            </a:r>
            <a:r>
              <a:rPr lang="en-US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rgbClr val="0070C0"/>
                </a:solidFill>
                <a:cs typeface="Lato Light"/>
              </a:rPr>
              <a:t>Совершенствование системы управления деятельностью</a:t>
            </a:r>
          </a:p>
        </p:txBody>
      </p:sp>
    </p:spTree>
    <p:extLst>
      <p:ext uri="{BB962C8B-B14F-4D97-AF65-F5344CB8AC3E}">
        <p14:creationId xmlns:p14="http://schemas.microsoft.com/office/powerpoint/2010/main" val="42007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 txBox="1">
            <a:spLocks/>
          </p:cNvSpPr>
          <p:nvPr/>
        </p:nvSpPr>
        <p:spPr>
          <a:xfrm>
            <a:off x="-411480" y="449582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3200" kern="1200">
                <a:solidFill>
                  <a:schemeClr val="bg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prstClr val="white"/>
                </a:solidFill>
              </a:rPr>
              <a:t>12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26"/>
          <p:cNvSpPr/>
          <p:nvPr/>
        </p:nvSpPr>
        <p:spPr>
          <a:xfrm>
            <a:off x="878840" y="10264140"/>
            <a:ext cx="22654260" cy="2537460"/>
          </a:xfrm>
          <a:prstGeom prst="roundRect">
            <a:avLst>
              <a:gd name="adj" fmla="val 1547"/>
            </a:avLst>
          </a:prstGeom>
          <a:solidFill>
            <a:srgbClr val="00B0F0"/>
          </a:solidFill>
          <a:ln>
            <a:noFill/>
          </a:ln>
          <a:effectLst>
            <a:outerShdw blurRad="368300" dist="38100" sx="101000" sy="101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Ежегодно на базе Центра получают лечение нерезиденты со многих стран мира. За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отчетный период пролечились всего 25 иностранных пациентов, что на 21,9% (на 7 чел.) меньше плана 2018 года. Большее количество пациентов прибыло из Таджикистана – 9 чел., Россия – 5 чел., Кыргызстан – 5 чел. и т.д.</a:t>
            </a:r>
            <a:endParaRPr lang="ru-RU" sz="3200" dirty="0">
              <a:solidFill>
                <a:prstClr val="white"/>
              </a:solidFill>
              <a:cs typeface="Lato Light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35558486"/>
              </p:ext>
            </p:extLst>
          </p:nvPr>
        </p:nvGraphicFramePr>
        <p:xfrm>
          <a:off x="901700" y="1851984"/>
          <a:ext cx="22451060" cy="844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2060"/>
                </a:solidFill>
                <a:latin typeface="Raleway Medium"/>
                <a:cs typeface="Lato Light"/>
              </a:rPr>
              <a:t>Цель 2</a:t>
            </a:r>
            <a:r>
              <a:rPr lang="ru-RU" altLang="ru-RU" sz="3200" dirty="0" smtClean="0">
                <a:solidFill>
                  <a:srgbClr val="002060"/>
                </a:solidFill>
                <a:latin typeface="Raleway Medium"/>
                <a:cs typeface="Lato Light"/>
              </a:rPr>
              <a:t>: Совершенствование системы управления деятельностью</a:t>
            </a:r>
            <a:endParaRPr lang="ru-RU" altLang="ru-RU" sz="3200" dirty="0">
              <a:solidFill>
                <a:srgbClr val="002060"/>
              </a:solidFill>
              <a:cs typeface="Lato Light"/>
            </a:endParaRPr>
          </a:p>
        </p:txBody>
      </p:sp>
      <p:pic>
        <p:nvPicPr>
          <p:cNvPr id="18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-462577" y="555067"/>
            <a:ext cx="1675964" cy="730250"/>
          </a:xfr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2</a:t>
            </a:r>
            <a:r>
              <a:rPr lang="ru-RU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Совершенствование системы управления деятельностью</a:t>
            </a:r>
            <a:endParaRPr lang="ru-RU" altLang="ru-RU" sz="3200" dirty="0">
              <a:solidFill>
                <a:srgbClr val="0070C0"/>
              </a:solidFill>
              <a:cs typeface="Lato Light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66738501"/>
              </p:ext>
            </p:extLst>
          </p:nvPr>
        </p:nvGraphicFramePr>
        <p:xfrm>
          <a:off x="1407788" y="2329738"/>
          <a:ext cx="11409312" cy="8428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1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ounded Rectangle 3"/>
          <p:cNvSpPr/>
          <p:nvPr/>
        </p:nvSpPr>
        <p:spPr>
          <a:xfrm>
            <a:off x="574354" y="11155680"/>
            <a:ext cx="23228941" cy="2286000"/>
          </a:xfrm>
          <a:prstGeom prst="roundRect">
            <a:avLst>
              <a:gd name="adj" fmla="val 2778"/>
            </a:avLst>
          </a:prstGeom>
          <a:solidFill>
            <a:srgbClr val="00B0F0"/>
          </a:soli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 algn="just">
              <a:spcBef>
                <a:spcPct val="0"/>
              </a:spcBef>
            </a:pP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Доходы от платных медицинских услуг в 2018 году составили в сумме 480 300 </a:t>
            </a:r>
            <a:r>
              <a:rPr lang="ru-RU" altLang="ru-RU" sz="3200" dirty="0" err="1" smtClean="0">
                <a:solidFill>
                  <a:prstClr val="white"/>
                </a:solidFill>
                <a:cs typeface="Lato Light"/>
              </a:rPr>
              <a:t>тыс.тг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.. В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структуре доходов от платных медицинских услуг 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52,6% составили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услуги стационара, 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47,4%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амбулаторные 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услуги. Пролечено на платной основе 948 пациентов, что больше на 5,4% 2016 года (897 пациентов). Удельный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вес из числа пролеченных 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увеличивается в отделении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общей нейрохирургии 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на 1,2%.  </a:t>
            </a:r>
            <a:endParaRPr lang="ru-RU" altLang="ru-RU" sz="3200" dirty="0">
              <a:solidFill>
                <a:prstClr val="white"/>
              </a:solidFill>
              <a:cs typeface="Lato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47663" y="1744981"/>
            <a:ext cx="9277568" cy="584757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Доходы от платных медицинских услуг (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тыс.тг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.)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233074774"/>
              </p:ext>
            </p:extLst>
          </p:nvPr>
        </p:nvGraphicFramePr>
        <p:xfrm>
          <a:off x="13458663" y="2337358"/>
          <a:ext cx="10055075" cy="8818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3458663" y="1744981"/>
            <a:ext cx="9264551" cy="584757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Пролеченные платные стационарные пациенты</a:t>
            </a:r>
          </a:p>
        </p:txBody>
      </p:sp>
    </p:spTree>
    <p:extLst>
      <p:ext uri="{BB962C8B-B14F-4D97-AF65-F5344CB8AC3E}">
        <p14:creationId xmlns:p14="http://schemas.microsoft.com/office/powerpoint/2010/main" val="1598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14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>
                <a:solidFill>
                  <a:srgbClr val="22AAE4"/>
                </a:solidFill>
                <a:cs typeface="Lato Light"/>
              </a:rPr>
              <a:t>Цель 2</a:t>
            </a:r>
            <a:r>
              <a:rPr lang="ru-RU" altLang="ru-RU" sz="3200" dirty="0">
                <a:solidFill>
                  <a:srgbClr val="22AAE4"/>
                </a:solidFill>
                <a:cs typeface="Lato Light"/>
              </a:rPr>
              <a:t>: Совершенствование системы управления деятельностью</a:t>
            </a:r>
          </a:p>
        </p:txBody>
      </p:sp>
      <p:graphicFrame>
        <p:nvGraphicFramePr>
          <p:cNvPr id="11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0097"/>
              </p:ext>
            </p:extLst>
          </p:nvPr>
        </p:nvGraphicFramePr>
        <p:xfrm>
          <a:off x="367278" y="1954300"/>
          <a:ext cx="23456549" cy="6361498"/>
        </p:xfrm>
        <a:graphic>
          <a:graphicData uri="http://schemas.openxmlformats.org/drawingml/2006/table">
            <a:tbl>
              <a:tblPr firstRow="1" bandRow="1"/>
              <a:tblGrid>
                <a:gridCol w="744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26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4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70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017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22269"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п/п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Индикатор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2017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b="1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План</a:t>
                      </a:r>
                      <a:r>
                        <a:rPr lang="ru-RU" altLang="ko-KR" sz="2000" b="1" baseline="0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В сравнении с планом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средней занятости койки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94,1%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«+» 8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36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Уменьшение СДПБ в стационаре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более 11,9 дней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0,7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оборота койки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 раз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27,2 раз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27,6 раз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«+» 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336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пациентов, пролеченных с 3-5 категорией сложности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90,4%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80%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kk-KZ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</a:t>
                      </a:r>
                      <a:r>
                        <a:rPr lang="kk-KZ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336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доходов от платных медицинских услуг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8,5%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«-» 15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61336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Госпитализация иностранных граждан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«-»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61336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платных пациентов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21,7%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21,7%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61336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Просроченная кредиторская деятельность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01705" y="1289501"/>
            <a:ext cx="1027274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bg1"/>
                </a:solidFill>
                <a:cs typeface="Arial" pitchFamily="34" charset="0"/>
              </a:rPr>
              <a:t>Из </a:t>
            </a:r>
            <a:r>
              <a:rPr lang="ru-RU" altLang="ko-KR" sz="2400" b="1" dirty="0" smtClean="0">
                <a:solidFill>
                  <a:schemeClr val="bg1"/>
                </a:solidFill>
                <a:cs typeface="Arial" pitchFamily="34" charset="0"/>
              </a:rPr>
              <a:t>8 </a:t>
            </a:r>
            <a:r>
              <a:rPr lang="ru-RU" altLang="ko-KR" sz="2400" b="1" dirty="0">
                <a:solidFill>
                  <a:schemeClr val="bg1"/>
                </a:solidFill>
                <a:cs typeface="Arial" pitchFamily="34" charset="0"/>
              </a:rPr>
              <a:t>индикаторов не достигли пороговое значения 3</a:t>
            </a:r>
            <a:r>
              <a:rPr lang="ru-RU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400" b="1" dirty="0">
                <a:solidFill>
                  <a:schemeClr val="bg1"/>
                </a:solidFill>
                <a:cs typeface="Arial" pitchFamily="34" charset="0"/>
              </a:rPr>
              <a:t>индикатора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405" y="8631885"/>
            <a:ext cx="23498386" cy="48320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Причины не достигнутых </a:t>
            </a:r>
            <a:r>
              <a:rPr lang="ru-RU" altLang="ko-KR" sz="2800" b="1" dirty="0" smtClean="0">
                <a:solidFill>
                  <a:schemeClr val="bg1"/>
                </a:solidFill>
                <a:cs typeface="Arial" pitchFamily="34" charset="0"/>
              </a:rPr>
              <a:t>индикаторов:</a:t>
            </a:r>
          </a:p>
          <a:p>
            <a:r>
              <a:rPr lang="ru-RU" sz="2800" dirty="0" smtClean="0">
                <a:solidFill>
                  <a:srgbClr val="990000"/>
                </a:solidFill>
              </a:rPr>
              <a:t>«</a:t>
            </a:r>
            <a:r>
              <a:rPr lang="ru-RU" sz="2800" dirty="0" smtClean="0">
                <a:solidFill>
                  <a:srgbClr val="990000"/>
                </a:solidFill>
                <a:cs typeface="Arial" pitchFamily="34" charset="0"/>
              </a:rPr>
              <a:t>Уменьшение СДПБ в стационаре».</a:t>
            </a:r>
          </a:p>
          <a:p>
            <a:pPr algn="just"/>
            <a:r>
              <a:rPr lang="kk-KZ" sz="2800" dirty="0" smtClean="0">
                <a:solidFill>
                  <a:schemeClr val="bg1"/>
                </a:solidFill>
                <a:cs typeface="Arial" pitchFamily="34" charset="0"/>
              </a:rPr>
              <a:t>Не достижение порогового значения вышеуказанного показателя </a:t>
            </a:r>
            <a:r>
              <a:rPr lang="ru-RU" sz="2800" dirty="0" smtClean="0">
                <a:solidFill>
                  <a:schemeClr val="bg1"/>
                </a:solidFill>
                <a:cs typeface="Arial" pitchFamily="34" charset="0"/>
              </a:rPr>
              <a:t>связано </a:t>
            </a:r>
            <a:r>
              <a:rPr lang="kk-KZ" sz="2800" dirty="0" smtClean="0">
                <a:solidFill>
                  <a:schemeClr val="bg1"/>
                </a:solidFill>
                <a:cs typeface="Arial" pitchFamily="34" charset="0"/>
              </a:rPr>
              <a:t>с увеличением количества пациентов с тяжелой нейрохирургической  патологией ЦНС (опухоли головного мозга с локализацией в стволе головного мозга,  на основании черепа,  больших размеров опухоли спинного мозга; тяжелая врожденнная патология ЦНС), а также с увеличением удельного веса  пациентов с тяжелой соматической патологией.  Кроме того, поступают пациенты после неудачных операций в регионах или за рубежом.</a:t>
            </a:r>
          </a:p>
          <a:p>
            <a:r>
              <a:rPr lang="ru-RU" altLang="ko-KR" sz="2800" dirty="0">
                <a:solidFill>
                  <a:srgbClr val="990000"/>
                </a:solidFill>
                <a:cs typeface="Arial" pitchFamily="34" charset="0"/>
              </a:rPr>
              <a:t>«Развитие доходов от платных медицинских услуг». </a:t>
            </a:r>
          </a:p>
          <a:p>
            <a:pPr algn="just"/>
            <a:r>
              <a:rPr lang="ru-RU" altLang="ko-KR" sz="2800" dirty="0">
                <a:solidFill>
                  <a:schemeClr val="bg1"/>
                </a:solidFill>
                <a:cs typeface="Arial" pitchFamily="34" charset="0"/>
              </a:rPr>
              <a:t>Внешней причиной не достижения данного индикатора является снижение покупательской способности в целом по стране. Внутренними причинами не достижения явились: простой аппарата МРТ в течении 1,5 месяца по причине выхода из строя модуля, отсутствие контраста на компьютерном томографе, снижение потока пациентов за амбулаторной помощью в физиотерапевтическое отделение, по причине большего количества противопоказаний</a:t>
            </a:r>
            <a:r>
              <a:rPr lang="ru-RU" altLang="ko-KR" sz="2800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986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15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>
                <a:solidFill>
                  <a:srgbClr val="22AAE4"/>
                </a:solidFill>
                <a:cs typeface="Lato Light"/>
              </a:rPr>
              <a:t>Цель 2</a:t>
            </a:r>
            <a:r>
              <a:rPr lang="ru-RU" altLang="ru-RU" sz="3200" dirty="0">
                <a:solidFill>
                  <a:srgbClr val="22AAE4"/>
                </a:solidFill>
                <a:cs typeface="Lato Light"/>
              </a:rPr>
              <a:t>: Совершенствование системы управления деятельностью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405" y="1520334"/>
            <a:ext cx="23490436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Причины не достигнутых </a:t>
            </a:r>
            <a:r>
              <a:rPr lang="ru-RU" altLang="ko-KR" sz="2800" b="1" dirty="0" smtClean="0">
                <a:solidFill>
                  <a:schemeClr val="bg1"/>
                </a:solidFill>
                <a:cs typeface="Arial" pitchFamily="34" charset="0"/>
              </a:rPr>
              <a:t>индикаторов:</a:t>
            </a:r>
          </a:p>
          <a:p>
            <a:r>
              <a:rPr lang="ru-RU" altLang="ko-KR" sz="2800" dirty="0">
                <a:solidFill>
                  <a:srgbClr val="990000"/>
                </a:solidFill>
                <a:cs typeface="Arial" pitchFamily="34" charset="0"/>
              </a:rPr>
              <a:t>«Госпитализация иностранных граждан».</a:t>
            </a:r>
          </a:p>
          <a:p>
            <a:pPr algn="just"/>
            <a:r>
              <a:rPr lang="ru-RU" altLang="ko-KR" sz="2800" dirty="0">
                <a:solidFill>
                  <a:schemeClr val="bg1"/>
                </a:solidFill>
                <a:cs typeface="Arial" pitchFamily="34" charset="0"/>
              </a:rPr>
              <a:t> Уменьшение госпитализации иностранных пациентов в Центре связано с ухудшением экономической ситуации в мире, в том числе в странах СНГ (значительная часть медицинских туристов в Казахстан по линии нейрохирургии прибывают из стран СНГ), дороговизны туристической инфраструктуры страны., отсутствия </a:t>
            </a:r>
            <a:r>
              <a:rPr lang="ru-RU" altLang="ko-KR" sz="2800" dirty="0" smtClean="0">
                <a:solidFill>
                  <a:schemeClr val="bg1"/>
                </a:solidFill>
                <a:cs typeface="Arial" pitchFamily="34" charset="0"/>
              </a:rPr>
              <a:t>финансирования (Центром </a:t>
            </a:r>
            <a:r>
              <a:rPr lang="ru-RU" altLang="ko-KR" sz="2800" dirty="0">
                <a:solidFill>
                  <a:schemeClr val="bg1"/>
                </a:solidFill>
                <a:cs typeface="Arial" pitchFamily="34" charset="0"/>
              </a:rPr>
              <a:t>не проводится работа по эффективной и дорогостоящей рекламе за </a:t>
            </a:r>
            <a:r>
              <a:rPr lang="ru-RU" altLang="ko-KR" sz="2800" dirty="0" smtClean="0">
                <a:solidFill>
                  <a:schemeClr val="bg1"/>
                </a:solidFill>
                <a:cs typeface="Arial" pitchFamily="34" charset="0"/>
              </a:rPr>
              <a:t>рубежом). </a:t>
            </a:r>
            <a:r>
              <a:rPr lang="ru-RU" altLang="ko-KR" sz="2800" dirty="0">
                <a:solidFill>
                  <a:schemeClr val="bg1"/>
                </a:solidFill>
                <a:cs typeface="Arial" pitchFamily="34" charset="0"/>
              </a:rPr>
              <a:t>Также не в полной мере осуществляется соответствующая поддержка со стороны ответственных государственных органов по содействию в привлечении медицинских туристов в страну, в том числе в Центр (заключение соответствующих международных соглашений, меморандумов о сотрудничестве). </a:t>
            </a:r>
          </a:p>
        </p:txBody>
      </p:sp>
    </p:spTree>
    <p:extLst>
      <p:ext uri="{BB962C8B-B14F-4D97-AF65-F5344CB8AC3E}">
        <p14:creationId xmlns:p14="http://schemas.microsoft.com/office/powerpoint/2010/main" val="16475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239776340"/>
              </p:ext>
            </p:extLst>
          </p:nvPr>
        </p:nvGraphicFramePr>
        <p:xfrm>
          <a:off x="11159981" y="2713295"/>
          <a:ext cx="12485754" cy="8695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15270"/>
          <a:stretch>
            <a:fillRect/>
          </a:stretch>
        </p:blipFill>
        <p:spPr/>
      </p:pic>
      <p:sp>
        <p:nvSpPr>
          <p:cNvPr id="17" name="Parallelogram 16"/>
          <p:cNvSpPr/>
          <p:nvPr/>
        </p:nvSpPr>
        <p:spPr>
          <a:xfrm>
            <a:off x="7670664" y="7645400"/>
            <a:ext cx="5141427" cy="6070600"/>
          </a:xfrm>
          <a:prstGeom prst="parallelogram">
            <a:avLst>
              <a:gd name="adj" fmla="val 46348"/>
            </a:avLst>
          </a:prstGeom>
          <a:gradFill>
            <a:gsLst>
              <a:gs pos="7000">
                <a:srgbClr val="0070C0">
                  <a:lumMod val="0"/>
                  <a:alpha val="89000"/>
                </a:srgbClr>
              </a:gs>
              <a:gs pos="100000">
                <a:srgbClr val="002060">
                  <a:lumMod val="98000"/>
                  <a:lumOff val="2000"/>
                  <a:alpha val="43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666378" y="3360142"/>
            <a:ext cx="2986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7F7F7F"/>
                </a:solidFill>
              </a:rPr>
              <a:t>49</a:t>
            </a:r>
            <a:r>
              <a:rPr lang="ru-RU" sz="7200" dirty="0" smtClean="0"/>
              <a:t> </a:t>
            </a:r>
          </a:p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врачи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96726" y="8715797"/>
            <a:ext cx="3119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>
                    <a:lumMod val="65000"/>
                  </a:schemeClr>
                </a:solidFill>
              </a:rPr>
              <a:t>54</a:t>
            </a:r>
            <a:r>
              <a:rPr lang="ru-RU" sz="7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ru-RU" sz="3600" dirty="0" smtClean="0">
                <a:solidFill>
                  <a:schemeClr val="bg1">
                    <a:lumMod val="65000"/>
                  </a:schemeClr>
                </a:solidFill>
              </a:rPr>
              <a:t>СМП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ru-RU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924491" y="4878646"/>
            <a:ext cx="29867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</a:rPr>
              <a:t>5 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СХО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46250" y="2961864"/>
            <a:ext cx="15482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dirty="0" smtClean="0">
                <a:solidFill>
                  <a:srgbClr val="5C94C5"/>
                </a:solidFill>
              </a:rPr>
              <a:t>12 </a:t>
            </a:r>
          </a:p>
          <a:p>
            <a:pPr algn="just"/>
            <a:r>
              <a:rPr lang="ru-RU" sz="3200" dirty="0" smtClean="0">
                <a:solidFill>
                  <a:srgbClr val="5C94C5"/>
                </a:solidFill>
              </a:rPr>
              <a:t>АУП</a:t>
            </a:r>
            <a:endParaRPr lang="ru-RU" sz="3600" dirty="0">
              <a:solidFill>
                <a:srgbClr val="5C94C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691150" y="1197534"/>
            <a:ext cx="29867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61B66"/>
                </a:solidFill>
              </a:rPr>
              <a:t>14 </a:t>
            </a:r>
          </a:p>
          <a:p>
            <a:pPr algn="ctr"/>
            <a:r>
              <a:rPr lang="ru-RU" sz="3200" b="1" dirty="0" smtClean="0">
                <a:solidFill>
                  <a:srgbClr val="061B66"/>
                </a:solidFill>
              </a:rPr>
              <a:t>прочие</a:t>
            </a:r>
            <a:endParaRPr lang="ru-RU" sz="3600" b="1" dirty="0">
              <a:solidFill>
                <a:srgbClr val="061B66"/>
              </a:solidFill>
            </a:endParaRPr>
          </a:p>
        </p:txBody>
      </p:sp>
      <p:sp>
        <p:nvSpPr>
          <p:cNvPr id="37" name="TextBox 1"/>
          <p:cNvSpPr txBox="1"/>
          <p:nvPr/>
        </p:nvSpPr>
        <p:spPr>
          <a:xfrm>
            <a:off x="15648632" y="5725031"/>
            <a:ext cx="5993936" cy="28718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800" b="1" dirty="0" smtClean="0">
                <a:solidFill>
                  <a:srgbClr val="002060"/>
                </a:solidFill>
              </a:rPr>
              <a:t>134</a:t>
            </a:r>
            <a:endParaRPr lang="en-US" sz="13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4400" dirty="0" smtClean="0"/>
              <a:t>всего </a:t>
            </a:r>
            <a:endParaRPr lang="ru-RU" sz="4400" dirty="0"/>
          </a:p>
        </p:txBody>
      </p:sp>
      <p:sp>
        <p:nvSpPr>
          <p:cNvPr id="18" name="Parallelogram 3"/>
          <p:cNvSpPr/>
          <p:nvPr/>
        </p:nvSpPr>
        <p:spPr>
          <a:xfrm>
            <a:off x="277157" y="2410540"/>
            <a:ext cx="13577114" cy="11359170"/>
          </a:xfrm>
          <a:prstGeom prst="parallelogram">
            <a:avLst>
              <a:gd name="adj" fmla="val 38882"/>
            </a:avLst>
          </a:prstGeom>
          <a:gradFill>
            <a:gsLst>
              <a:gs pos="7000">
                <a:srgbClr val="0070C0">
                  <a:lumMod val="0"/>
                  <a:alpha val="17000"/>
                </a:srgbClr>
              </a:gs>
              <a:gs pos="100000">
                <a:srgbClr val="002060">
                  <a:lumMod val="98000"/>
                  <a:lumOff val="2000"/>
                  <a:alpha val="43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-249258" y="12255819"/>
            <a:ext cx="13745064" cy="102716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Повышение квалификации</a:t>
            </a:r>
            <a:endParaRPr lang="en-GB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1" name="Объект 3" descr="C:\Users\nh_erze\Desktop\Алгыс хат.pn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3</a:t>
            </a:r>
            <a:r>
              <a:rPr lang="en-US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 smtClean="0">
                <a:solidFill>
                  <a:srgbClr val="0070C0"/>
                </a:solidFill>
                <a:cs typeface="Lato Light"/>
              </a:rPr>
              <a:t>Обеспечение трансферта технологий в систему здравоохранения Республики Казахстан</a:t>
            </a:r>
            <a:endParaRPr lang="ru-RU" altLang="ru-RU" sz="3200" dirty="0">
              <a:solidFill>
                <a:srgbClr val="0070C0"/>
              </a:solidFill>
              <a:cs typeface="Lato Light"/>
            </a:endParaRPr>
          </a:p>
        </p:txBody>
      </p:sp>
      <p:sp>
        <p:nvSpPr>
          <p:cNvPr id="29" name="Rounded Rectangle 3"/>
          <p:cNvSpPr/>
          <p:nvPr/>
        </p:nvSpPr>
        <p:spPr>
          <a:xfrm>
            <a:off x="11924491" y="11632510"/>
            <a:ext cx="12084365" cy="1901160"/>
          </a:xfrm>
          <a:prstGeom prst="roundRect">
            <a:avLst>
              <a:gd name="adj" fmla="val 2778"/>
            </a:avLst>
          </a:prstGeom>
          <a:gradFill flip="none" rotWithShape="1"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21000"/>
                </a:srgbClr>
              </a:gs>
              <a:gs pos="0">
                <a:srgbClr val="7DA5C9"/>
              </a:gs>
              <a:gs pos="100000">
                <a:srgbClr val="888FA0"/>
              </a:gs>
            </a:gsLst>
            <a:path path="rect">
              <a:fillToRect l="100000" t="100000"/>
            </a:path>
            <a:tileRect r="-100000" b="-100000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2800" dirty="0" smtClean="0">
                <a:solidFill>
                  <a:prstClr val="white"/>
                </a:solidFill>
                <a:cs typeface="Lato Light"/>
              </a:rPr>
              <a:t>За отчетный период 22% (134 человек) от общего числа сотрудников прошли повышение квалификации. Из них 97% (130 чел.) прошли повышение квалификации в Казахстане и 3% (4 чел.) в странах дальнего и ближнего зарубежья. </a:t>
            </a:r>
            <a:endParaRPr lang="ru-RU" altLang="ru-RU" sz="2800" dirty="0">
              <a:solidFill>
                <a:prstClr val="white"/>
              </a:solidFill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72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47933"/>
            <a:ext cx="24377650" cy="13716000"/>
          </a:xfrm>
          <a:prstGeom prst="rect">
            <a:avLst/>
          </a:prstGeom>
          <a:noFill/>
        </p:spPr>
      </p:pic>
      <p:sp>
        <p:nvSpPr>
          <p:cNvPr id="13" name="Блок-схема: процесс 12"/>
          <p:cNvSpPr/>
          <p:nvPr/>
        </p:nvSpPr>
        <p:spPr>
          <a:xfrm>
            <a:off x="0" y="0"/>
            <a:ext cx="24377650" cy="13811866"/>
          </a:xfrm>
          <a:prstGeom prst="flowChartProcess">
            <a:avLst/>
          </a:prstGeom>
          <a:gradFill>
            <a:gsLst>
              <a:gs pos="0">
                <a:srgbClr val="0070C0">
                  <a:lumMod val="0"/>
                </a:srgbClr>
              </a:gs>
              <a:gs pos="0">
                <a:srgbClr val="002060">
                  <a:alpha val="86000"/>
                  <a:lumMod val="62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7695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53331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ounded Rectangle 3"/>
          <p:cNvSpPr/>
          <p:nvPr/>
        </p:nvSpPr>
        <p:spPr>
          <a:xfrm>
            <a:off x="8418511" y="1733598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3"/>
          <p:cNvSpPr/>
          <p:nvPr/>
        </p:nvSpPr>
        <p:spPr>
          <a:xfrm>
            <a:off x="16129327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964223702"/>
              </p:ext>
            </p:extLst>
          </p:nvPr>
        </p:nvGraphicFramePr>
        <p:xfrm>
          <a:off x="707695" y="1752601"/>
          <a:ext cx="7348092" cy="802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605174197"/>
              </p:ext>
            </p:extLst>
          </p:nvPr>
        </p:nvGraphicFramePr>
        <p:xfrm>
          <a:off x="16129327" y="1752601"/>
          <a:ext cx="7348092" cy="810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527248956"/>
              </p:ext>
            </p:extLst>
          </p:nvPr>
        </p:nvGraphicFramePr>
        <p:xfrm>
          <a:off x="8418511" y="1752601"/>
          <a:ext cx="7348092" cy="8115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chemeClr val="bg1"/>
                </a:solidFill>
                <a:latin typeface="Raleway Medium"/>
                <a:cs typeface="Lato Light"/>
              </a:rPr>
              <a:t>Цель 3</a:t>
            </a:r>
            <a:r>
              <a:rPr lang="en-US" altLang="ru-RU" sz="3200" dirty="0" smtClean="0">
                <a:solidFill>
                  <a:schemeClr val="bg1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 smtClean="0">
                <a:solidFill>
                  <a:schemeClr val="bg1"/>
                </a:solidFill>
                <a:cs typeface="Lato Light"/>
              </a:rPr>
              <a:t>Обеспечение трансферта технологий в систему здравоохранения Республики Казахстан</a:t>
            </a:r>
            <a:endParaRPr lang="ru-RU" altLang="ru-RU" sz="32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695" y="10195560"/>
            <a:ext cx="227697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bg1"/>
                </a:solidFill>
              </a:rPr>
              <a:t>Удовлетворенность персонала в динамике за последние 3 года </a:t>
            </a:r>
            <a:r>
              <a:rPr lang="ru-RU" sz="3600" dirty="0" smtClean="0">
                <a:solidFill>
                  <a:schemeClr val="bg1"/>
                </a:solidFill>
              </a:rPr>
              <a:t>имеет тенденцию к снижению и уменьшается на </a:t>
            </a:r>
            <a:r>
              <a:rPr lang="ru-RU" sz="3600" dirty="0">
                <a:solidFill>
                  <a:schemeClr val="bg1"/>
                </a:solidFill>
              </a:rPr>
              <a:t>1,4</a:t>
            </a:r>
            <a:r>
              <a:rPr lang="ru-RU" sz="3600" dirty="0" smtClean="0">
                <a:solidFill>
                  <a:schemeClr val="bg1"/>
                </a:solidFill>
              </a:rPr>
              <a:t>% при этом увеличивается на 3,8% по сравнению с 2017 годом, тем </a:t>
            </a:r>
            <a:r>
              <a:rPr lang="ru-RU" sz="3600" dirty="0">
                <a:solidFill>
                  <a:schemeClr val="bg1"/>
                </a:solidFill>
              </a:rPr>
              <a:t>самым </a:t>
            </a:r>
            <a:r>
              <a:rPr lang="ru-RU" sz="3600" dirty="0" smtClean="0">
                <a:solidFill>
                  <a:schemeClr val="bg1"/>
                </a:solidFill>
              </a:rPr>
              <a:t>достигает запланированное пороговое значение (83%). </a:t>
            </a:r>
            <a:r>
              <a:rPr lang="ru-RU" sz="3600" dirty="0">
                <a:solidFill>
                  <a:schemeClr val="bg1"/>
                </a:solidFill>
              </a:rPr>
              <a:t>Текучесть кадров (врачей) </a:t>
            </a:r>
            <a:r>
              <a:rPr lang="ru-RU" sz="3600" dirty="0" smtClean="0">
                <a:solidFill>
                  <a:schemeClr val="bg1"/>
                </a:solidFill>
              </a:rPr>
              <a:t>уменьшается на 0,3%, доля </a:t>
            </a:r>
            <a:r>
              <a:rPr lang="ru-RU" sz="3600" dirty="0">
                <a:solidFill>
                  <a:schemeClr val="bg1"/>
                </a:solidFill>
              </a:rPr>
              <a:t>производственного персонала в возрасте до 45 лет, владеющих английским языком </a:t>
            </a:r>
            <a:r>
              <a:rPr lang="ru-RU" sz="3600" dirty="0" smtClean="0">
                <a:solidFill>
                  <a:schemeClr val="bg1"/>
                </a:solidFill>
              </a:rPr>
              <a:t>увеличивается на 13,4%.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47933"/>
            <a:ext cx="24377650" cy="13716000"/>
          </a:xfrm>
          <a:prstGeom prst="rect">
            <a:avLst/>
          </a:prstGeom>
          <a:noFill/>
        </p:spPr>
      </p:pic>
      <p:sp>
        <p:nvSpPr>
          <p:cNvPr id="13" name="Блок-схема: процесс 12"/>
          <p:cNvSpPr/>
          <p:nvPr/>
        </p:nvSpPr>
        <p:spPr>
          <a:xfrm>
            <a:off x="0" y="0"/>
            <a:ext cx="24377650" cy="13811866"/>
          </a:xfrm>
          <a:prstGeom prst="flowChartProcess">
            <a:avLst/>
          </a:prstGeom>
          <a:gradFill>
            <a:gsLst>
              <a:gs pos="0">
                <a:srgbClr val="0070C0">
                  <a:lumMod val="0"/>
                </a:srgbClr>
              </a:gs>
              <a:gs pos="0">
                <a:srgbClr val="002060">
                  <a:alpha val="86000"/>
                  <a:lumMod val="62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7695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53331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ounded Rectangle 3"/>
          <p:cNvSpPr/>
          <p:nvPr/>
        </p:nvSpPr>
        <p:spPr>
          <a:xfrm>
            <a:off x="8418511" y="1733598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3"/>
          <p:cNvSpPr/>
          <p:nvPr/>
        </p:nvSpPr>
        <p:spPr>
          <a:xfrm>
            <a:off x="16129327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6" name="Диаграмма 35"/>
          <p:cNvGraphicFramePr/>
          <p:nvPr>
            <p:extLst/>
          </p:nvPr>
        </p:nvGraphicFramePr>
        <p:xfrm>
          <a:off x="707695" y="1752601"/>
          <a:ext cx="7348092" cy="53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458809768"/>
              </p:ext>
            </p:extLst>
          </p:nvPr>
        </p:nvGraphicFramePr>
        <p:xfrm>
          <a:off x="867715" y="1708709"/>
          <a:ext cx="7348092" cy="53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193393447"/>
              </p:ext>
            </p:extLst>
          </p:nvPr>
        </p:nvGraphicFramePr>
        <p:xfrm>
          <a:off x="8418511" y="1708709"/>
          <a:ext cx="7348092" cy="53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843370380"/>
              </p:ext>
            </p:extLst>
          </p:nvPr>
        </p:nvGraphicFramePr>
        <p:xfrm>
          <a:off x="16129327" y="1708709"/>
          <a:ext cx="7348092" cy="53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chemeClr val="bg1"/>
                </a:solidFill>
                <a:latin typeface="Raleway Medium"/>
                <a:cs typeface="Lato Light"/>
              </a:rPr>
              <a:t>Цель 3</a:t>
            </a:r>
            <a:r>
              <a:rPr lang="en-US" altLang="ru-RU" sz="3200" dirty="0" smtClean="0">
                <a:solidFill>
                  <a:schemeClr val="bg1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 smtClean="0">
                <a:solidFill>
                  <a:schemeClr val="bg1"/>
                </a:solidFill>
                <a:cs typeface="Lato Light"/>
              </a:rPr>
              <a:t>Обеспечение трансферта технологий в систему здравоохранения Республики Казахстан</a:t>
            </a:r>
            <a:endParaRPr lang="ru-RU" altLang="ru-RU" sz="32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695" y="7623800"/>
            <a:ext cx="225840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За отчетный период внедрены </a:t>
            </a:r>
            <a:r>
              <a:rPr lang="ru-RU" sz="3600" dirty="0">
                <a:solidFill>
                  <a:schemeClr val="bg1"/>
                </a:solidFill>
              </a:rPr>
              <a:t>4 новых методик лечения и технологий: 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1) «Хирургическое </a:t>
            </a:r>
            <a:r>
              <a:rPr lang="ru-RU" sz="3600" dirty="0">
                <a:solidFill>
                  <a:schemeClr val="bg1"/>
                </a:solidFill>
              </a:rPr>
              <a:t>лечение при височных </a:t>
            </a:r>
            <a:r>
              <a:rPr lang="ru-RU" sz="3600" dirty="0" err="1">
                <a:solidFill>
                  <a:schemeClr val="bg1"/>
                </a:solidFill>
              </a:rPr>
              <a:t>неокортикальных</a:t>
            </a:r>
            <a:r>
              <a:rPr lang="ru-RU" sz="3600" dirty="0">
                <a:solidFill>
                  <a:schemeClr val="bg1"/>
                </a:solidFill>
              </a:rPr>
              <a:t> формах эпилепсии с применением </a:t>
            </a:r>
            <a:r>
              <a:rPr lang="ru-RU" sz="3600" dirty="0" err="1">
                <a:solidFill>
                  <a:schemeClr val="bg1"/>
                </a:solidFill>
              </a:rPr>
              <a:t>интраоперационной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электрокортикографии</a:t>
            </a:r>
            <a:r>
              <a:rPr lang="ru-RU" sz="3600" dirty="0">
                <a:solidFill>
                  <a:schemeClr val="bg1"/>
                </a:solidFill>
              </a:rPr>
              <a:t> у детей</a:t>
            </a:r>
            <a:r>
              <a:rPr lang="ru-RU" sz="3600" dirty="0" smtClean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2)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«</a:t>
            </a:r>
            <a:r>
              <a:rPr lang="ru-RU" sz="3600" dirty="0">
                <a:solidFill>
                  <a:schemeClr val="bg1"/>
                </a:solidFill>
              </a:rPr>
              <a:t>Имплантация </a:t>
            </a:r>
            <a:r>
              <a:rPr lang="ru-RU" sz="3600" dirty="0" err="1">
                <a:solidFill>
                  <a:schemeClr val="bg1"/>
                </a:solidFill>
              </a:rPr>
              <a:t>полифункионального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кейджа</a:t>
            </a:r>
            <a:r>
              <a:rPr lang="ru-RU" sz="3600" dirty="0">
                <a:solidFill>
                  <a:schemeClr val="bg1"/>
                </a:solidFill>
              </a:rPr>
              <a:t> при патологии поясничного отдела позвоночника</a:t>
            </a:r>
            <a:r>
              <a:rPr lang="ru-RU" sz="3600" dirty="0" smtClean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3) </a:t>
            </a:r>
            <a:r>
              <a:rPr lang="ru-RU" sz="3600" dirty="0">
                <a:solidFill>
                  <a:schemeClr val="bg1"/>
                </a:solidFill>
              </a:rPr>
              <a:t>«Эндоскопическое удаление опухоли желудочков головного мозга</a:t>
            </a:r>
            <a:r>
              <a:rPr lang="ru-RU" sz="3600" dirty="0" smtClean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4) «</a:t>
            </a:r>
            <a:r>
              <a:rPr lang="ru-RU" sz="3600" dirty="0">
                <a:solidFill>
                  <a:schemeClr val="bg1"/>
                </a:solidFill>
              </a:rPr>
              <a:t>Методика фасеточной фиксации при дегенеративно-дистрофических заболеваниях позвоночника». Произведен </a:t>
            </a:r>
            <a:r>
              <a:rPr lang="ru-RU" sz="3600" dirty="0" smtClean="0">
                <a:solidFill>
                  <a:schemeClr val="bg1"/>
                </a:solidFill>
              </a:rPr>
              <a:t>1 трансферт </a:t>
            </a:r>
            <a:r>
              <a:rPr lang="ru-RU" sz="3600" dirty="0">
                <a:solidFill>
                  <a:schemeClr val="bg1"/>
                </a:solidFill>
              </a:rPr>
              <a:t>инновационной технологии «</a:t>
            </a:r>
            <a:r>
              <a:rPr lang="ru-RU" sz="3600" dirty="0" err="1">
                <a:solidFill>
                  <a:schemeClr val="bg1"/>
                </a:solidFill>
              </a:rPr>
              <a:t>Эндоваскулярная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эмболизация</a:t>
            </a:r>
            <a:r>
              <a:rPr lang="ru-RU" sz="3600" dirty="0">
                <a:solidFill>
                  <a:schemeClr val="bg1"/>
                </a:solidFill>
              </a:rPr>
              <a:t> аневризмы и артериовенозных </a:t>
            </a:r>
            <a:r>
              <a:rPr lang="ru-RU" sz="3600" dirty="0" err="1">
                <a:solidFill>
                  <a:schemeClr val="bg1"/>
                </a:solidFill>
              </a:rPr>
              <a:t>мальформаций</a:t>
            </a:r>
            <a:r>
              <a:rPr lang="ru-RU" sz="3600" dirty="0">
                <a:solidFill>
                  <a:schemeClr val="bg1"/>
                </a:solidFill>
              </a:rPr>
              <a:t>» в г. Семей. Количество привлеченных ключевых иностранных специалистов в качестве менторов в 2018 году </a:t>
            </a:r>
            <a:r>
              <a:rPr lang="ru-RU" sz="4000" dirty="0" smtClean="0">
                <a:solidFill>
                  <a:schemeClr val="bg1"/>
                </a:solidFill>
              </a:rPr>
              <a:t>составило </a:t>
            </a:r>
            <a:r>
              <a:rPr lang="ru-RU" sz="4000" dirty="0">
                <a:solidFill>
                  <a:schemeClr val="bg1"/>
                </a:solidFill>
              </a:rPr>
              <a:t>1,5 ч/м.</a:t>
            </a:r>
          </a:p>
        </p:txBody>
      </p:sp>
    </p:spTree>
    <p:extLst>
      <p:ext uri="{BB962C8B-B14F-4D97-AF65-F5344CB8AC3E}">
        <p14:creationId xmlns:p14="http://schemas.microsoft.com/office/powerpoint/2010/main" val="11338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19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4E749D"/>
                </a:solidFill>
                <a:latin typeface="Raleway Medium"/>
                <a:cs typeface="Lato Light"/>
              </a:rPr>
              <a:t>Цель 3</a:t>
            </a:r>
            <a:r>
              <a:rPr lang="en-US" altLang="ru-RU" sz="3200" dirty="0" smtClean="0">
                <a:solidFill>
                  <a:srgbClr val="4E749D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 smtClean="0">
                <a:solidFill>
                  <a:srgbClr val="4E749D"/>
                </a:solidFill>
                <a:cs typeface="Lato Light"/>
              </a:rPr>
              <a:t>Обеспечение трансферта технологий в систему здравоохранения Республики Казахстан</a:t>
            </a:r>
            <a:endParaRPr lang="ru-RU" altLang="ru-RU" sz="3200" dirty="0">
              <a:solidFill>
                <a:srgbClr val="4E749D"/>
              </a:solidFill>
              <a:cs typeface="Lato Light"/>
            </a:endParaRPr>
          </a:p>
        </p:txBody>
      </p:sp>
      <p:graphicFrame>
        <p:nvGraphicFramePr>
          <p:cNvPr id="11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406063"/>
              </p:ext>
            </p:extLst>
          </p:nvPr>
        </p:nvGraphicFramePr>
        <p:xfrm>
          <a:off x="367278" y="1840002"/>
          <a:ext cx="23456549" cy="10721153"/>
        </p:xfrm>
        <a:graphic>
          <a:graphicData uri="http://schemas.openxmlformats.org/drawingml/2006/table">
            <a:tbl>
              <a:tblPr firstRow="1" bandRow="1"/>
              <a:tblGrid>
                <a:gridCol w="744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26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4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70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017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06804"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п/п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Индикатор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2017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b="1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План</a:t>
                      </a:r>
                      <a:r>
                        <a:rPr lang="ru-RU" altLang="ko-KR" sz="2000" b="1" baseline="0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В сравнении с планом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476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уровня удовлетворенности персонала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83%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83,8%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08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специалистов, прошедшего повышение квалификации, переподготовку внутри страны и за рубежом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19,3%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0448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производственного персонала в возрасте до 45 лет, владеющих английским языком (TOEFL - 525, IELTS - 5,5,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НЦТ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08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Укомплектованность кадрами: общая (по всем категориям работников)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408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Соотношение средней заработной платы на 1 врача к средней заработной плате в экономике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66408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Текучесть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производственного персонала (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врачебного)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-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»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66408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Внедрение новых методик лечения и технологий в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77476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обученных региональных специалистов на базе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+»</a:t>
                      </a:r>
                      <a:r>
                        <a:rPr lang="kk-KZ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94628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Трансферт инновационных технологий в регионы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132816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мастер – классов с привлечением ведущих зарубежных специалистов из клиник дальнего и ближнего зарубежья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77476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привлеченных ключевых иностранных специалистов в качестве менторов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1,89 ч/м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ч/м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ч/м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77476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выпущенных методических рекомендаций/монографий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01705" y="1289501"/>
            <a:ext cx="1027274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chemeClr val="bg1"/>
                </a:solidFill>
                <a:cs typeface="Arial" pitchFamily="34" charset="0"/>
              </a:rPr>
              <a:t>В рамках данной цели все 12 индикаторов исполнены </a:t>
            </a:r>
            <a:endParaRPr lang="ru-RU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3" name="Блок-схема: процесс 12"/>
          <p:cNvSpPr/>
          <p:nvPr/>
        </p:nvSpPr>
        <p:spPr>
          <a:xfrm>
            <a:off x="0" y="0"/>
            <a:ext cx="24377650" cy="13716000"/>
          </a:xfrm>
          <a:prstGeom prst="flowChartProcess">
            <a:avLst/>
          </a:prstGeom>
          <a:gradFill>
            <a:gsLst>
              <a:gs pos="7000">
                <a:srgbClr val="0070C0">
                  <a:lumMod val="0"/>
                  <a:alpha val="37000"/>
                </a:srgbClr>
              </a:gs>
              <a:gs pos="100000">
                <a:srgbClr val="002060">
                  <a:lumMod val="98000"/>
                  <a:lumOff val="2000"/>
                  <a:alpha val="43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17059" y="3672916"/>
            <a:ext cx="9937104" cy="8461623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3800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9184" y="3798230"/>
            <a:ext cx="798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white"/>
                </a:solidFill>
                <a:latin typeface="Raleway SemiBold"/>
                <a:ea typeface="Open Sans Extrabold" panose="020B0906030804020204" pitchFamily="34" charset="0"/>
                <a:cs typeface="Open Sans Extrabold" panose="020B0906030804020204" pitchFamily="34" charset="0"/>
              </a:rPr>
              <a:t>Мощность Центра </a:t>
            </a:r>
            <a:endParaRPr lang="en-GB" sz="4800" b="1" dirty="0">
              <a:solidFill>
                <a:prstClr val="white"/>
              </a:solidFill>
              <a:latin typeface="Raleway SemiBold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529183" y="4934512"/>
            <a:ext cx="8318925" cy="465159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160 коек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6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клинических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отделений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ОАРИТ на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12 коек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5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операционных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залов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2 </a:t>
            </a:r>
            <a:r>
              <a:rPr lang="ru-RU" sz="3200" dirty="0" err="1" smtClean="0">
                <a:solidFill>
                  <a:prstClr val="white"/>
                </a:solidFill>
                <a:latin typeface="Raleway Medium"/>
                <a:cs typeface="Lato Light"/>
              </a:rPr>
              <a:t>ангиооперационных</a:t>
            </a:r>
            <a:endParaRPr lang="ru-RU" sz="3200" dirty="0" smtClean="0">
              <a:solidFill>
                <a:prstClr val="white"/>
              </a:solidFill>
              <a:latin typeface="Raleway Medium"/>
              <a:cs typeface="Lato Light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дневной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стационар на 3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коек</a:t>
            </a:r>
            <a:endParaRPr lang="en-US" sz="3200" dirty="0">
              <a:solidFill>
                <a:prstClr val="white"/>
              </a:solidFill>
              <a:latin typeface="Raleway Medium"/>
              <a:cs typeface="Lato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3"/>
          <p:cNvSpPr/>
          <p:nvPr/>
        </p:nvSpPr>
        <p:spPr>
          <a:xfrm>
            <a:off x="13285455" y="3672916"/>
            <a:ext cx="9937104" cy="8461623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lumMod val="0"/>
                  <a:lumOff val="100000"/>
                  <a:alpha val="36000"/>
                </a:schemeClr>
              </a:gs>
              <a:gs pos="38000">
                <a:srgbClr val="001746">
                  <a:alpha val="53000"/>
                  <a:lumMod val="6000"/>
                </a:srgbClr>
              </a:gs>
              <a:gs pos="70000">
                <a:srgbClr val="0070C0">
                  <a:alpha val="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31639" y="4563562"/>
            <a:ext cx="95050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 smtClean="0">
                <a:solidFill>
                  <a:prstClr val="white"/>
                </a:solidFill>
                <a:cs typeface="Lato Light"/>
              </a:rPr>
              <a:t>НЕЙРООНКОЛОГИЯ</a:t>
            </a:r>
            <a:endParaRPr lang="ru-RU" sz="3200" dirty="0" smtClean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СПИНАЛЬНАЯ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НЕЙРОХИРУРГИЯ</a:t>
            </a:r>
            <a:endParaRPr 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СОСУДИСТАЯ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НЕЙРОХИРУРГИЯ</a:t>
            </a:r>
            <a:endParaRPr 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ФУНКЦИОНАЛЬНАЯ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НЕЙРОХИРУРГИЯ</a:t>
            </a:r>
            <a:endParaRPr lang="en-US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ДЕТСКАЯ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НЕЙРОХИРУРГИЯ</a:t>
            </a:r>
            <a:endParaRPr lang="en-US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НЕЙРОХИРУРГИЯ ПЕРИФЕРИЧЕСКОЙ НЕРВНОЙ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СИСТЕМЫ</a:t>
            </a:r>
            <a:endParaRPr 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НЕЙРОУРОЛОГИЯ</a:t>
            </a:r>
            <a:endParaRPr 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НЕЙРОРЕАБИЛИТАЦИЯ</a:t>
            </a:r>
            <a:endParaRPr 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Raleway Medium"/>
                <a:cs typeface="Lato Light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ДИАГНОСТИКА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371289" y="3798230"/>
            <a:ext cx="976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white"/>
                </a:solidFill>
                <a:latin typeface="Raleway SemiBold"/>
                <a:ea typeface="Open Sans Extrabold" panose="020B0906030804020204" pitchFamily="34" charset="0"/>
                <a:cs typeface="Open Sans Extrabold" panose="020B0906030804020204" pitchFamily="34" charset="0"/>
              </a:rPr>
              <a:t>Клинические направления</a:t>
            </a:r>
            <a:endParaRPr lang="en-GB" sz="4800" b="1" dirty="0">
              <a:solidFill>
                <a:prstClr val="white"/>
              </a:solidFill>
              <a:latin typeface="Raleway SemiBold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64355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3"/>
          <p:cNvSpPr/>
          <p:nvPr/>
        </p:nvSpPr>
        <p:spPr>
          <a:xfrm>
            <a:off x="1917059" y="1675934"/>
            <a:ext cx="21283128" cy="1691697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3800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dirty="0">
                <a:solidFill>
                  <a:prstClr val="white"/>
                </a:solidFill>
                <a:latin typeface="Raleway Medium"/>
                <a:cs typeface="Lato Light"/>
              </a:rPr>
              <a:t>Центр, построенный в 2008 году по поручению Главы Государства Назарбаева Н. А.</a:t>
            </a:r>
            <a:r>
              <a:rPr lang="kk-KZ" altLang="ru-RU" sz="3200" dirty="0">
                <a:solidFill>
                  <a:prstClr val="white"/>
                </a:solidFill>
                <a:latin typeface="Raleway Medium"/>
                <a:cs typeface="Lato Light"/>
              </a:rPr>
              <a:t>,</a:t>
            </a:r>
            <a:r>
              <a:rPr lang="ru-RU" altLang="ru-RU" sz="3200" dirty="0">
                <a:solidFill>
                  <a:prstClr val="white"/>
                </a:solidFill>
                <a:latin typeface="Raleway Medium"/>
                <a:cs typeface="Lato Light"/>
              </a:rPr>
              <a:t> призван стать </a:t>
            </a:r>
            <a:r>
              <a:rPr lang="ru-RU" alt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площадкой </a:t>
            </a:r>
            <a:r>
              <a:rPr lang="ru-RU" altLang="ru-RU" sz="3200" dirty="0">
                <a:solidFill>
                  <a:prstClr val="white"/>
                </a:solidFill>
                <a:latin typeface="Raleway Medium"/>
                <a:cs typeface="Lato Light"/>
              </a:rPr>
              <a:t>внедрения новых медицинских технологий и локомотивом развития казахстанской системы </a:t>
            </a:r>
            <a:r>
              <a:rPr lang="ru-RU" altLang="ru-RU" sz="3200" dirty="0" smtClean="0">
                <a:solidFill>
                  <a:prstClr val="white"/>
                </a:solidFill>
                <a:latin typeface="Raleway Medium"/>
                <a:cs typeface="Lato Light"/>
              </a:rPr>
              <a:t>здравоохранения. </a:t>
            </a:r>
            <a:endParaRPr lang="ru-RU" alt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</p:txBody>
      </p:sp>
      <p:sp>
        <p:nvSpPr>
          <p:cNvPr id="14" name="Rounded Rectangle 3"/>
          <p:cNvSpPr/>
          <p:nvPr/>
        </p:nvSpPr>
        <p:spPr>
          <a:xfrm>
            <a:off x="8807216" y="637015"/>
            <a:ext cx="6763218" cy="632463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3800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 algn="ctr">
              <a:spcBef>
                <a:spcPct val="0"/>
              </a:spcBef>
            </a:pPr>
            <a:r>
              <a:rPr lang="ru-RU" altLang="ru-RU" sz="4000" b="1" dirty="0" smtClean="0">
                <a:solidFill>
                  <a:prstClr val="white"/>
                </a:solidFill>
                <a:latin typeface="Raleway Medium"/>
                <a:cs typeface="Lato Light"/>
              </a:rPr>
              <a:t>ОБЩИЕ СВЕДЕНИЯ</a:t>
            </a:r>
            <a:endParaRPr lang="ru-RU" altLang="ru-RU" sz="4000" b="1" dirty="0">
              <a:solidFill>
                <a:prstClr val="white"/>
              </a:solidFill>
              <a:latin typeface="Raleway Medium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68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3CBF67D7-8C75-433C-B949-F5BA01069781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183414"/>
              </p:ext>
            </p:extLst>
          </p:nvPr>
        </p:nvGraphicFramePr>
        <p:xfrm>
          <a:off x="1407788" y="2091462"/>
          <a:ext cx="13456528" cy="8413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51872" y="1520334"/>
            <a:ext cx="11171163" cy="646313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Развитие научно-исследовательской деятельности</a:t>
            </a:r>
            <a:endParaRPr lang="id-ID" sz="3600" dirty="0">
              <a:solidFill>
                <a:schemeClr val="tx2">
                  <a:lumMod val="75000"/>
                </a:schemeClr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3"/>
          <p:cNvSpPr/>
          <p:nvPr/>
        </p:nvSpPr>
        <p:spPr>
          <a:xfrm>
            <a:off x="3316380" y="555067"/>
            <a:ext cx="19843396" cy="9652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dirty="0">
                <a:solidFill>
                  <a:srgbClr val="4E749D"/>
                </a:solidFill>
                <a:cs typeface="Lato Light"/>
              </a:rPr>
              <a:t>Цель 4</a:t>
            </a:r>
            <a:r>
              <a:rPr lang="en-US" altLang="ru-RU" sz="3200" dirty="0" smtClean="0">
                <a:solidFill>
                  <a:srgbClr val="061B66"/>
                </a:solidFill>
                <a:latin typeface="Raleway Medium"/>
                <a:cs typeface="Lato Light"/>
              </a:rPr>
              <a:t>: </a:t>
            </a:r>
            <a:r>
              <a:rPr lang="ru-RU" sz="3200" dirty="0">
                <a:solidFill>
                  <a:srgbClr val="4E749D"/>
                </a:solidFill>
                <a:cs typeface="Lato Light"/>
              </a:rPr>
              <a:t>Повышение эффективности управления научно-исследовательской и образовательной деятельности</a:t>
            </a:r>
            <a:endParaRPr lang="ru-RU" altLang="ru-RU" sz="3200" dirty="0">
              <a:solidFill>
                <a:srgbClr val="4E749D"/>
              </a:solidFill>
              <a:cs typeface="Lato Light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97660123"/>
              </p:ext>
            </p:extLst>
          </p:nvPr>
        </p:nvGraphicFramePr>
        <p:xfrm>
          <a:off x="16133436" y="4349349"/>
          <a:ext cx="6431628" cy="408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ounded Rectangle 3"/>
          <p:cNvSpPr/>
          <p:nvPr/>
        </p:nvSpPr>
        <p:spPr>
          <a:xfrm>
            <a:off x="480060" y="10812781"/>
            <a:ext cx="23408640" cy="2697479"/>
          </a:xfrm>
          <a:prstGeom prst="roundRect">
            <a:avLst>
              <a:gd name="adj" fmla="val 2778"/>
            </a:avLst>
          </a:prstGeom>
          <a:solidFill>
            <a:srgbClr val="00B0F0"/>
          </a:soli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 algn="just">
              <a:spcBef>
                <a:spcPct val="0"/>
              </a:spcBef>
            </a:pP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За отчетный период заключен 1 договор по стратегическому партнерству </a:t>
            </a:r>
            <a:r>
              <a:rPr lang="ru-RU" sz="3200" dirty="0">
                <a:solidFill>
                  <a:schemeClr val="bg1"/>
                </a:solidFill>
              </a:rPr>
              <a:t>с ФГАУ «Национальный медицинский исследовательский центр нейрохирургии им. академика Н.Н. Бурденко» </a:t>
            </a:r>
            <a:r>
              <a:rPr lang="ru-RU" sz="3200" dirty="0" smtClean="0">
                <a:solidFill>
                  <a:schemeClr val="bg1"/>
                </a:solidFill>
              </a:rPr>
              <a:t>Россия</a:t>
            </a:r>
            <a:r>
              <a:rPr lang="ru-RU" altLang="ru-RU" sz="3200" dirty="0" smtClean="0">
                <a:solidFill>
                  <a:schemeClr val="bg1"/>
                </a:solidFill>
                <a:cs typeface="Lato Light"/>
              </a:rPr>
              <a:t>.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 Количество слушателей резидентуры 1-го года обучения увеличилось по сравнению с 2017 годом и составило 7 чел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.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. Индикатор количество выпускников резидентуры достигает плана. Среднегодовой контингент обучающихся превышает план на 33% и составляет 20.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Доля доходов от научной деятельности в общем объеме бюджета 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составляет 1,3% и превышает плановые значения на </a:t>
            </a:r>
            <a:r>
              <a:rPr lang="ru-RU" altLang="ru-RU" sz="3200" dirty="0">
                <a:solidFill>
                  <a:prstClr val="white"/>
                </a:solidFill>
                <a:cs typeface="Lato Light"/>
              </a:rPr>
              <a:t>0,8</a:t>
            </a:r>
            <a:r>
              <a:rPr lang="ru-RU" altLang="ru-RU" sz="3200" dirty="0" smtClean="0">
                <a:solidFill>
                  <a:prstClr val="white"/>
                </a:solidFill>
                <a:cs typeface="Lato Light"/>
              </a:rPr>
              <a:t>%.</a:t>
            </a:r>
            <a:endParaRPr lang="ru-RU" altLang="ru-RU" sz="3200" dirty="0">
              <a:solidFill>
                <a:prstClr val="white"/>
              </a:solidFill>
              <a:latin typeface="Raleway Medium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3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21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4E749D"/>
                </a:solidFill>
                <a:latin typeface="Raleway Medium"/>
                <a:cs typeface="Lato Light"/>
              </a:rPr>
              <a:t>Цель </a:t>
            </a:r>
            <a:r>
              <a:rPr lang="ru-RU" altLang="ru-RU" sz="3200" u="sng" dirty="0">
                <a:solidFill>
                  <a:srgbClr val="4E749D"/>
                </a:solidFill>
                <a:latin typeface="Raleway Medium"/>
                <a:cs typeface="Lato Light"/>
              </a:rPr>
              <a:t>4</a:t>
            </a:r>
            <a:r>
              <a:rPr lang="en-US" altLang="ru-RU" sz="3200" dirty="0" smtClean="0">
                <a:solidFill>
                  <a:srgbClr val="4E749D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 smtClean="0">
                <a:solidFill>
                  <a:srgbClr val="4E749D"/>
                </a:solidFill>
                <a:cs typeface="Lato Light"/>
              </a:rPr>
              <a:t>Развитие науки и образования</a:t>
            </a:r>
            <a:endParaRPr lang="ru-RU" altLang="ru-RU" sz="3200" dirty="0">
              <a:solidFill>
                <a:srgbClr val="4E749D"/>
              </a:solidFill>
              <a:cs typeface="Lato Light"/>
            </a:endParaRPr>
          </a:p>
        </p:txBody>
      </p:sp>
      <p:graphicFrame>
        <p:nvGraphicFramePr>
          <p:cNvPr id="11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871962"/>
              </p:ext>
            </p:extLst>
          </p:nvPr>
        </p:nvGraphicFramePr>
        <p:xfrm>
          <a:off x="342900" y="1840003"/>
          <a:ext cx="23480927" cy="8502249"/>
        </p:xfrm>
        <a:graphic>
          <a:graphicData uri="http://schemas.openxmlformats.org/drawingml/2006/table">
            <a:tbl>
              <a:tblPr firstRow="1" bandRow="1"/>
              <a:tblGrid>
                <a:gridCol w="769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26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4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70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017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73335"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п/п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Индикатор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2017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b="1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План</a:t>
                      </a:r>
                      <a:r>
                        <a:rPr lang="ru-RU" altLang="ko-KR" sz="2000" b="1" baseline="0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В сравнении с планом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1334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доходов от научной деятельности в общем объеме бюджета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0,5%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1.1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средств, полученных на научную деятельность от зарубежных спонсоров в общем объеме бюджета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0,1%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«-»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2615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индекс </a:t>
                      </a:r>
                      <a:r>
                        <a:rPr lang="ru-RU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Хирша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сотрудников организаций по данным базы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 of Science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либо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Scopus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«-»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581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статей, опубликованных в изданиях, входящих в базу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 of Science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Scopus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Springer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отношению к количеству всего производственного персонала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1:32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2400" b="0" u="none" strike="noStrike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1:25</a:t>
                      </a:r>
                      <a:endParaRPr lang="ru-RU" sz="2400" b="1" u="sng" ker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1:19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Заключение договора по стратегическому партнёрству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698717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выпускников резидентуры, успешно прошедших независимую экзаменацию с первого раза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85,7%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64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слушателей резидентуры 1-го года обучения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64400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выпускников резидентуры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751334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трудоустроенных выпускников резидентуры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917666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Среднегодовой контингент обучающихся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«+»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54957" y="1289501"/>
            <a:ext cx="1101949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bg1"/>
                </a:solidFill>
                <a:cs typeface="Arial" pitchFamily="34" charset="0"/>
              </a:rPr>
              <a:t>Из </a:t>
            </a:r>
            <a:r>
              <a:rPr lang="ru-RU" altLang="ko-KR" sz="2400" b="1" dirty="0" smtClean="0">
                <a:solidFill>
                  <a:schemeClr val="bg1"/>
                </a:solidFill>
                <a:cs typeface="Arial" pitchFamily="34" charset="0"/>
              </a:rPr>
              <a:t>10 индикаторов </a:t>
            </a:r>
            <a:r>
              <a:rPr lang="ru-RU" altLang="ko-KR" sz="2400" b="1" dirty="0">
                <a:solidFill>
                  <a:schemeClr val="bg1"/>
                </a:solidFill>
                <a:cs typeface="Arial" pitchFamily="34" charset="0"/>
              </a:rPr>
              <a:t>не </a:t>
            </a:r>
            <a:r>
              <a:rPr lang="ru-RU" altLang="ko-KR" sz="2400" b="1" dirty="0" smtClean="0">
                <a:solidFill>
                  <a:schemeClr val="bg1"/>
                </a:solidFill>
                <a:cs typeface="Arial" pitchFamily="34" charset="0"/>
              </a:rPr>
              <a:t>достигли порогового значения 2 индикатора</a:t>
            </a:r>
            <a:endParaRPr lang="ru-RU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134" y="10635586"/>
            <a:ext cx="23560302" cy="267765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 smtClean="0">
                <a:solidFill>
                  <a:schemeClr val="bg1"/>
                </a:solidFill>
                <a:cs typeface="Arial" pitchFamily="34" charset="0"/>
              </a:rPr>
              <a:t>Причины не достигнутых индикаторов:</a:t>
            </a:r>
          </a:p>
          <a:p>
            <a:r>
              <a:rPr lang="ru-RU" sz="2800" dirty="0" smtClean="0">
                <a:solidFill>
                  <a:srgbClr val="990000"/>
                </a:solidFill>
                <a:cs typeface="Arial" pitchFamily="34" charset="0"/>
              </a:rPr>
              <a:t>«</a:t>
            </a:r>
            <a:r>
              <a:rPr lang="ru-RU" sz="2800" dirty="0">
                <a:solidFill>
                  <a:srgbClr val="990000"/>
                </a:solidFill>
                <a:cs typeface="Arial" pitchFamily="34" charset="0"/>
              </a:rPr>
              <a:t>Доля средств, полученных на научную деятельность от зарубежных спонсоров в общем объеме бюджета».</a:t>
            </a:r>
          </a:p>
          <a:p>
            <a:pPr algn="just"/>
            <a:r>
              <a:rPr lang="ru-RU" altLang="ko-KR" sz="28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cs typeface="Arial" pitchFamily="34" charset="0"/>
              </a:rPr>
              <a:t>26 января 2018 года был подписан меморандум с российской компанией ООО «ДРД», в рамках которого планировалось совместное научное сотрудничество и клиническая апробация экспресс-</a:t>
            </a:r>
            <a:r>
              <a:rPr lang="ru-RU" sz="2800" dirty="0" err="1" smtClean="0">
                <a:solidFill>
                  <a:schemeClr val="bg1"/>
                </a:solidFill>
                <a:cs typeface="Arial" pitchFamily="34" charset="0"/>
              </a:rPr>
              <a:t>гемотестов</a:t>
            </a:r>
            <a:r>
              <a:rPr lang="ru-RU" sz="2800" dirty="0" smtClean="0">
                <a:solidFill>
                  <a:schemeClr val="bg1"/>
                </a:solidFill>
                <a:cs typeface="Arial" pitchFamily="34" charset="0"/>
              </a:rPr>
              <a:t> на базе Центра и Центра разработки и коммерциализации новых технологий Фонд «</a:t>
            </a:r>
            <a:r>
              <a:rPr lang="ru-RU" sz="2800" dirty="0" err="1" smtClean="0">
                <a:solidFill>
                  <a:schemeClr val="bg1"/>
                </a:solidFill>
                <a:cs typeface="Arial" pitchFamily="34" charset="0"/>
              </a:rPr>
              <a:t>Сколково</a:t>
            </a:r>
            <a:r>
              <a:rPr lang="ru-RU" sz="2800" dirty="0" smtClean="0">
                <a:solidFill>
                  <a:schemeClr val="bg1"/>
                </a:solidFill>
                <a:cs typeface="Arial" pitchFamily="34" charset="0"/>
              </a:rPr>
              <a:t>», г. Москва. Однако, в ходе планирования реализации проекта в связи с возникшими сложностями транспортировки биологических материалов разработка проекта была приостановлена.</a:t>
            </a:r>
            <a:endParaRPr lang="ru-RU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22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4E749D"/>
                </a:solidFill>
                <a:latin typeface="Raleway Medium"/>
                <a:cs typeface="Lato Light"/>
              </a:rPr>
              <a:t>Цель </a:t>
            </a:r>
            <a:r>
              <a:rPr lang="ru-RU" altLang="ru-RU" sz="3200" u="sng" dirty="0">
                <a:solidFill>
                  <a:srgbClr val="4E749D"/>
                </a:solidFill>
                <a:latin typeface="Raleway Medium"/>
                <a:cs typeface="Lato Light"/>
              </a:rPr>
              <a:t>4</a:t>
            </a:r>
            <a:r>
              <a:rPr lang="en-US" altLang="ru-RU" sz="3200" dirty="0" smtClean="0">
                <a:solidFill>
                  <a:srgbClr val="4E749D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 smtClean="0">
                <a:solidFill>
                  <a:srgbClr val="4E749D"/>
                </a:solidFill>
                <a:cs typeface="Lato Light"/>
              </a:rPr>
              <a:t>Развитие науки и образования</a:t>
            </a:r>
            <a:endParaRPr lang="ru-RU" altLang="ru-RU" sz="3200" dirty="0">
              <a:solidFill>
                <a:srgbClr val="4E749D"/>
              </a:solidFill>
              <a:cs typeface="Lato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405" y="1520334"/>
            <a:ext cx="23490436" cy="39703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1 октября 2018 г. был подписан трехсторонний меморандум </a:t>
            </a:r>
            <a:r>
              <a:rPr lang="ru-RU" sz="2800" dirty="0" smtClean="0">
                <a:solidFill>
                  <a:schemeClr val="bg1"/>
                </a:solidFill>
                <a:cs typeface="Arial" pitchFamily="34" charset="0"/>
              </a:rPr>
              <a:t>между Центром, </a:t>
            </a:r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Китайской компанией </a:t>
            </a:r>
            <a:r>
              <a:rPr lang="en-US" sz="2800" dirty="0" err="1">
                <a:solidFill>
                  <a:schemeClr val="bg1"/>
                </a:solidFill>
                <a:cs typeface="Arial" pitchFamily="34" charset="0"/>
              </a:rPr>
              <a:t>Jiuzhitang</a:t>
            </a: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 Maker Cell Technology Co</a:t>
            </a:r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Ltd</a:t>
            </a:r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. и медицинской компанией </a:t>
            </a: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ALTACO</a:t>
            </a:r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XXI </a:t>
            </a:r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(эксклюзивный дистрибьютор «</a:t>
            </a:r>
            <a:r>
              <a:rPr lang="en-US" sz="2800" dirty="0" err="1">
                <a:solidFill>
                  <a:schemeClr val="bg1"/>
                </a:solidFill>
                <a:cs typeface="Arial" pitchFamily="34" charset="0"/>
              </a:rPr>
              <a:t>Stemedica</a:t>
            </a:r>
            <a:r>
              <a:rPr lang="ru-RU" sz="2800" dirty="0">
                <a:solidFill>
                  <a:schemeClr val="bg1"/>
                </a:solidFill>
                <a:cs typeface="Arial" pitchFamily="34" charset="0"/>
              </a:rPr>
              <a:t>», США) в рамках которой было запланировано проведение клинических исследований. Однако, в связи замедлением переговоров, клиническое исследование было перенесено на 2019 год.</a:t>
            </a:r>
          </a:p>
          <a:p>
            <a:r>
              <a:rPr lang="ru-RU" sz="2800" dirty="0">
                <a:solidFill>
                  <a:srgbClr val="990000"/>
                </a:solidFill>
              </a:rPr>
              <a:t> </a:t>
            </a:r>
            <a:r>
              <a:rPr lang="ru-RU" altLang="ko-KR" sz="2800" dirty="0" smtClean="0">
                <a:solidFill>
                  <a:srgbClr val="990000"/>
                </a:solidFill>
                <a:cs typeface="Arial" pitchFamily="34" charset="0"/>
              </a:rPr>
              <a:t>«Средний индекс </a:t>
            </a:r>
            <a:r>
              <a:rPr lang="ru-RU" altLang="ko-KR" sz="2800" dirty="0" err="1" smtClean="0">
                <a:solidFill>
                  <a:srgbClr val="990000"/>
                </a:solidFill>
                <a:cs typeface="Arial" pitchFamily="34" charset="0"/>
              </a:rPr>
              <a:t>Хирша</a:t>
            </a:r>
            <a:r>
              <a:rPr lang="ru-RU" altLang="ko-KR" sz="2800" dirty="0" smtClean="0">
                <a:solidFill>
                  <a:srgbClr val="990000"/>
                </a:solidFill>
                <a:cs typeface="Arial" pitchFamily="34" charset="0"/>
              </a:rPr>
              <a:t> (H-I) сотрудников организаций по данным базы </a:t>
            </a:r>
            <a:r>
              <a:rPr lang="ru-RU" altLang="ko-KR" sz="2800" dirty="0" err="1" smtClean="0">
                <a:solidFill>
                  <a:srgbClr val="990000"/>
                </a:solidFill>
                <a:cs typeface="Arial" pitchFamily="34" charset="0"/>
              </a:rPr>
              <a:t>Web</a:t>
            </a:r>
            <a:r>
              <a:rPr lang="ru-RU" altLang="ko-KR" sz="2800" dirty="0" smtClean="0">
                <a:solidFill>
                  <a:srgbClr val="990000"/>
                </a:solidFill>
                <a:cs typeface="Arial" pitchFamily="34" charset="0"/>
              </a:rPr>
              <a:t> </a:t>
            </a:r>
            <a:r>
              <a:rPr lang="ru-RU" altLang="ko-KR" sz="2800" dirty="0" err="1" smtClean="0">
                <a:solidFill>
                  <a:srgbClr val="990000"/>
                </a:solidFill>
                <a:cs typeface="Arial" pitchFamily="34" charset="0"/>
              </a:rPr>
              <a:t>of</a:t>
            </a:r>
            <a:r>
              <a:rPr lang="ru-RU" altLang="ko-KR" sz="2800" dirty="0" smtClean="0">
                <a:solidFill>
                  <a:srgbClr val="990000"/>
                </a:solidFill>
                <a:cs typeface="Arial" pitchFamily="34" charset="0"/>
              </a:rPr>
              <a:t> </a:t>
            </a:r>
            <a:r>
              <a:rPr lang="ru-RU" altLang="ko-KR" sz="2800" dirty="0" err="1" smtClean="0">
                <a:solidFill>
                  <a:srgbClr val="990000"/>
                </a:solidFill>
                <a:cs typeface="Arial" pitchFamily="34" charset="0"/>
              </a:rPr>
              <a:t>Science</a:t>
            </a:r>
            <a:r>
              <a:rPr lang="ru-RU" altLang="ko-KR" sz="2800" dirty="0" smtClean="0">
                <a:solidFill>
                  <a:srgbClr val="990000"/>
                </a:solidFill>
                <a:cs typeface="Arial" pitchFamily="34" charset="0"/>
              </a:rPr>
              <a:t> либо </a:t>
            </a:r>
            <a:r>
              <a:rPr lang="ru-RU" altLang="ko-KR" sz="2800" dirty="0" err="1" smtClean="0">
                <a:solidFill>
                  <a:srgbClr val="990000"/>
                </a:solidFill>
                <a:cs typeface="Arial" pitchFamily="34" charset="0"/>
              </a:rPr>
              <a:t>Scopus</a:t>
            </a:r>
            <a:r>
              <a:rPr lang="ru-RU" altLang="ko-KR" sz="2800" dirty="0" smtClean="0">
                <a:solidFill>
                  <a:srgbClr val="990000"/>
                </a:solidFill>
                <a:cs typeface="Arial" pitchFamily="34" charset="0"/>
              </a:rPr>
              <a:t>». </a:t>
            </a:r>
          </a:p>
          <a:p>
            <a:pPr algn="just"/>
            <a:r>
              <a:rPr lang="ru-RU" altLang="ko-KR" sz="2800" dirty="0" smtClean="0">
                <a:solidFill>
                  <a:schemeClr val="bg1"/>
                </a:solidFill>
                <a:cs typeface="Arial" pitchFamily="34" charset="0"/>
              </a:rPr>
              <a:t>Индекс </a:t>
            </a:r>
            <a:r>
              <a:rPr lang="ru-RU" altLang="ko-KR" sz="2800" dirty="0" err="1" smtClean="0">
                <a:solidFill>
                  <a:schemeClr val="bg1"/>
                </a:solidFill>
                <a:cs typeface="Arial" pitchFamily="34" charset="0"/>
              </a:rPr>
              <a:t>Хирша</a:t>
            </a:r>
            <a:r>
              <a:rPr lang="ru-RU" altLang="ko-KR" sz="2800" dirty="0" smtClean="0">
                <a:solidFill>
                  <a:schemeClr val="bg1"/>
                </a:solidFill>
                <a:cs typeface="Arial" pitchFamily="34" charset="0"/>
              </a:rPr>
              <a:t> сотрудников составил 0,23 при плановом значении 0,3. Сотрудниками Центра активно проводится мероприятия по повышению рейтинговых показателей по научной деятельности. Количество статей, опубликованных в международных рецензируемых журналах превысило плановое значение на 25% на 2018 год, однако, эти публикации смогут повлиять на индекс </a:t>
            </a:r>
            <a:r>
              <a:rPr lang="ru-RU" altLang="ko-KR" sz="2800" dirty="0" err="1" smtClean="0">
                <a:solidFill>
                  <a:schemeClr val="bg1"/>
                </a:solidFill>
                <a:cs typeface="Arial" pitchFamily="34" charset="0"/>
              </a:rPr>
              <a:t>Хирша</a:t>
            </a:r>
            <a:r>
              <a:rPr lang="ru-RU" altLang="ko-KR" sz="2800" dirty="0" smtClean="0">
                <a:solidFill>
                  <a:schemeClr val="bg1"/>
                </a:solidFill>
                <a:cs typeface="Arial" pitchFamily="34" charset="0"/>
              </a:rPr>
              <a:t> (IH) только в 2019 г.	</a:t>
            </a:r>
          </a:p>
        </p:txBody>
      </p:sp>
    </p:spTree>
    <p:extLst>
      <p:ext uri="{BB962C8B-B14F-4D97-AF65-F5344CB8AC3E}">
        <p14:creationId xmlns:p14="http://schemas.microsoft.com/office/powerpoint/2010/main" val="19895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4377651" cy="240631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3" name="Chart 2">
            <a:extLst>
              <a:ext uri="{FF2B5EF4-FFF2-40B4-BE49-F238E27FC236}">
                <a16:creationId xmlns="" xmlns:a16="http://schemas.microsoft.com/office/drawing/2014/main" id="{06AE7AB1-2FF2-4313-82B7-CFEF866CC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931198"/>
              </p:ext>
            </p:extLst>
          </p:nvPr>
        </p:nvGraphicFramePr>
        <p:xfrm>
          <a:off x="9828506" y="4654991"/>
          <a:ext cx="4800562" cy="438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6" name="Chart 2">
            <a:extLst>
              <a:ext uri="{FF2B5EF4-FFF2-40B4-BE49-F238E27FC236}">
                <a16:creationId xmlns="" xmlns:a16="http://schemas.microsoft.com/office/drawing/2014/main" id="{F08C1276-9358-4C22-84A5-717C2D0DA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917445"/>
              </p:ext>
            </p:extLst>
          </p:nvPr>
        </p:nvGraphicFramePr>
        <p:xfrm>
          <a:off x="966361" y="4241897"/>
          <a:ext cx="4832860" cy="460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3301" y="47740"/>
            <a:ext cx="24091047" cy="2358576"/>
          </a:xfrm>
        </p:spPr>
        <p:txBody>
          <a:bodyPr/>
          <a:lstStyle/>
          <a:p>
            <a:pPr algn="ctr" eaLnBrk="0" hangingPunct="0"/>
            <a:r>
              <a:rPr lang="ru-RU" sz="4800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Исполнение </a:t>
            </a:r>
            <a:br>
              <a:rPr lang="ru-RU" sz="4800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4800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ключевых показателей результативности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0018642" y="6222564"/>
            <a:ext cx="4691268" cy="10768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6398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</a:t>
            </a:r>
            <a:r>
              <a:rPr lang="en-US" altLang="ko-KR" sz="6398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9%</a:t>
            </a:r>
            <a:endParaRPr lang="ko-KR" altLang="en-US" sz="6398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098155"/>
            <a:ext cx="24366365" cy="2617845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6000"/>
                  <a:lumMod val="12000"/>
                </a:srgbClr>
              </a:gs>
              <a:gs pos="100000">
                <a:srgbClr val="0070C0"/>
              </a:gs>
              <a:gs pos="0">
                <a:srgbClr val="6666FF"/>
              </a:gs>
              <a:gs pos="0">
                <a:scrgbClr r="0" g="0" b="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777" tIns="121888" rIns="243777" bIns="1218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799"/>
          </a:p>
        </p:txBody>
      </p:sp>
      <p:sp>
        <p:nvSpPr>
          <p:cNvPr id="35" name="Donut 34"/>
          <p:cNvSpPr/>
          <p:nvPr/>
        </p:nvSpPr>
        <p:spPr>
          <a:xfrm>
            <a:off x="10602692" y="4873652"/>
            <a:ext cx="767885" cy="767885"/>
          </a:xfrm>
          <a:prstGeom prst="donu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777" tIns="121888" rIns="243777" bIns="1218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799">
              <a:solidFill>
                <a:schemeClr val="tx1"/>
              </a:solidFill>
            </a:endParaRPr>
          </a:p>
        </p:txBody>
      </p:sp>
      <p:pic>
        <p:nvPicPr>
          <p:cNvPr id="34" name="Объект 3" descr="C:\Users\nh_erze\Desktop\Алгыс хат.png"/>
          <p:cNvPicPr>
            <a:picLocks/>
          </p:cNvPicPr>
          <p:nvPr/>
        </p:nvPicPr>
        <p:blipFill rotWithShape="1"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675964" y="318052"/>
            <a:ext cx="1703339" cy="117281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/>
          <p:cNvSpPr txBox="1"/>
          <p:nvPr/>
        </p:nvSpPr>
        <p:spPr>
          <a:xfrm>
            <a:off x="9545754" y="11585068"/>
            <a:ext cx="528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400" b="1" dirty="0" smtClean="0">
                <a:solidFill>
                  <a:schemeClr val="bg1"/>
                </a:solidFill>
                <a:cs typeface="Calibri" pitchFamily="34" charset="0"/>
              </a:rPr>
              <a:t>45 индикаторов</a:t>
            </a:r>
            <a:endParaRPr lang="ko-KR" altLang="en-US" sz="44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90485" y="5991744"/>
            <a:ext cx="4708709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199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Исполнены - 40</a:t>
            </a:r>
          </a:p>
          <a:p>
            <a:pPr algn="ctr"/>
            <a:r>
              <a:rPr lang="ru-RU" altLang="ko-KR" sz="3199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Не исполнены - </a:t>
            </a:r>
            <a:r>
              <a:rPr lang="ru-RU" altLang="ko-KR" sz="3199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</a:t>
            </a:r>
            <a:endParaRPr lang="ko-KR" altLang="en-US" sz="3199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-385021" y="496778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23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24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413900"/>
              </p:ext>
            </p:extLst>
          </p:nvPr>
        </p:nvGraphicFramePr>
        <p:xfrm>
          <a:off x="367277" y="1840003"/>
          <a:ext cx="23498563" cy="4186280"/>
        </p:xfrm>
        <a:graphic>
          <a:graphicData uri="http://schemas.openxmlformats.org/drawingml/2006/table">
            <a:tbl>
              <a:tblPr firstRow="1" bandRow="1"/>
              <a:tblGrid>
                <a:gridCol w="1004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54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397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65415"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400" dirty="0" smtClean="0">
                          <a:latin typeface="+mn-lt"/>
                        </a:rPr>
                        <a:t>Проблемные вопросы</a:t>
                      </a:r>
                      <a:endParaRPr lang="ko-KR" alt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A8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400" dirty="0" smtClean="0">
                          <a:latin typeface="+mn-lt"/>
                        </a:rPr>
                        <a:t>Пути решения</a:t>
                      </a:r>
                      <a:endParaRPr lang="ko-KR" altLang="en-US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5790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Простаивает </a:t>
                      </a: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единицы дорогостоящего оборудования (5,9%) </a:t>
                      </a: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367</a:t>
                      </a:r>
                      <a:r>
                        <a:rPr lang="ru-RU" sz="2400" kern="1200" baseline="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остаточную сумму 27 392 559 тенге </a:t>
                      </a: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следствии централизации лаборатории </a:t>
                      </a: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Центра.</a:t>
                      </a:r>
                      <a:endParaRPr lang="ru-RU" sz="2400" kern="1200" dirty="0">
                        <a:solidFill>
                          <a:srgbClr val="17171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Передача </a:t>
                      </a: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простаивающего оборудования в аренду, в безвозмездное </a:t>
                      </a: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пользование</a:t>
                      </a: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продажа.</a:t>
                      </a:r>
                    </a:p>
                  </a:txBody>
                  <a:tcPr marL="68580" marR="6858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49468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Нехватка операционных залов.</a:t>
                      </a:r>
                      <a:endParaRPr lang="ru-RU" sz="2400" kern="1200" dirty="0">
                        <a:solidFill>
                          <a:srgbClr val="17171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Планируется открытие гибридной операционной в сосудистом </a:t>
                      </a:r>
                      <a:endParaRPr lang="ru-RU" sz="2400" kern="1200" dirty="0" smtClean="0">
                        <a:solidFill>
                          <a:srgbClr val="17171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отделении</a:t>
                      </a:r>
                      <a:r>
                        <a:rPr lang="ru-RU" sz="2400" kern="1200" dirty="0">
                          <a:solidFill>
                            <a:srgbClr val="17171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984250" y="511175"/>
            <a:ext cx="10272745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b="1" dirty="0" smtClean="0">
                <a:solidFill>
                  <a:schemeClr val="bg1"/>
                </a:solidFill>
                <a:cs typeface="Arial" pitchFamily="34" charset="0"/>
              </a:rPr>
              <a:t>Проблемные вопросы</a:t>
            </a:r>
            <a:endParaRPr lang="ru-RU" altLang="ko-KR" sz="3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430" r="44852" b="-430"/>
          <a:stretch/>
        </p:blipFill>
        <p:spPr>
          <a:xfrm>
            <a:off x="0" y="0"/>
            <a:ext cx="14600903" cy="137160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-15733"/>
            <a:ext cx="24437249" cy="13731733"/>
          </a:xfrm>
          <a:prstGeom prst="rect">
            <a:avLst/>
          </a:prstGeom>
          <a:gradFill flip="none" rotWithShape="1">
            <a:gsLst>
              <a:gs pos="69000">
                <a:schemeClr val="accent1">
                  <a:alpha val="0"/>
                  <a:lumMod val="0"/>
                  <a:lumOff val="100000"/>
                </a:schemeClr>
              </a:gs>
              <a:gs pos="100000">
                <a:srgbClr val="030D33">
                  <a:alpha val="69804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93E68F4-9231-46E5-8F91-DDC322278475}"/>
              </a:ext>
            </a:extLst>
          </p:cNvPr>
          <p:cNvSpPr txBox="1"/>
          <p:nvPr/>
        </p:nvSpPr>
        <p:spPr>
          <a:xfrm>
            <a:off x="16484780" y="595007"/>
            <a:ext cx="767363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dirty="0" smtClean="0">
                <a:latin typeface="+mj-lt"/>
              </a:rPr>
              <a:t>Достижения</a:t>
            </a:r>
            <a:endParaRPr lang="ru-RU" sz="5400" dirty="0">
              <a:latin typeface="+mj-lt"/>
            </a:endParaRPr>
          </a:p>
          <a:p>
            <a:pPr lvl="0"/>
            <a:r>
              <a:rPr lang="ru-RU" sz="4000" dirty="0">
                <a:latin typeface="+mj-lt"/>
              </a:rPr>
              <a:t>за 2018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6549A3D-7A65-435F-AAC8-1249432A9EF8}"/>
              </a:ext>
            </a:extLst>
          </p:cNvPr>
          <p:cNvSpPr txBox="1"/>
          <p:nvPr/>
        </p:nvSpPr>
        <p:spPr>
          <a:xfrm>
            <a:off x="11061291" y="3310703"/>
            <a:ext cx="126251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cs typeface="Times New Roman" panose="02020603050405020304" pitchFamily="18" charset="0"/>
              </a:rPr>
              <a:t>Проведен IV Конгресс Нейрохирургов Казахстана, приуроченный 10-летию АО «Национальный центр нейрохирургии» и Международный нейрохирургический форум с участием представителей </a:t>
            </a:r>
            <a:r>
              <a:rPr lang="ru-RU" sz="3200" b="1" dirty="0" smtClean="0">
                <a:cs typeface="Times New Roman" panose="02020603050405020304" pitchFamily="18" charset="0"/>
              </a:rPr>
              <a:t>23 </a:t>
            </a:r>
            <a:r>
              <a:rPr lang="ru-RU" sz="3200" b="1" dirty="0">
                <a:cs typeface="Times New Roman" panose="02020603050405020304" pitchFamily="18" charset="0"/>
              </a:rPr>
              <a:t>стран мира.</a:t>
            </a:r>
          </a:p>
          <a:p>
            <a:r>
              <a:rPr lang="ru-RU" sz="3200" dirty="0">
                <a:cs typeface="Times New Roman" panose="02020603050405020304" pitchFamily="18" charset="0"/>
              </a:rPr>
              <a:t>Торжественное </a:t>
            </a:r>
            <a:r>
              <a:rPr lang="ru-RU" sz="3200" dirty="0" smtClean="0">
                <a:cs typeface="Times New Roman" panose="02020603050405020304" pitchFamily="18" charset="0"/>
              </a:rPr>
              <a:t>мероприятие посетил </a:t>
            </a:r>
            <a:r>
              <a:rPr lang="ru-RU" sz="3200" dirty="0">
                <a:cs typeface="Times New Roman" panose="02020603050405020304" pitchFamily="18" charset="0"/>
              </a:rPr>
              <a:t>Министр Здравоохранения Республики Казахстан </a:t>
            </a:r>
            <a:r>
              <a:rPr lang="ru-RU" sz="3200" dirty="0" err="1">
                <a:cs typeface="Times New Roman" panose="02020603050405020304" pitchFamily="18" charset="0"/>
              </a:rPr>
              <a:t>Биртанов</a:t>
            </a:r>
            <a:r>
              <a:rPr lang="ru-RU" sz="3200" dirty="0">
                <a:cs typeface="Times New Roman" panose="02020603050405020304" pitchFamily="18" charset="0"/>
              </a:rPr>
              <a:t> Елжан </a:t>
            </a:r>
            <a:r>
              <a:rPr lang="ru-RU" sz="3200" dirty="0" err="1">
                <a:cs typeface="Times New Roman" panose="02020603050405020304" pitchFamily="18" charset="0"/>
              </a:rPr>
              <a:t>Амантаевич</a:t>
            </a:r>
            <a:r>
              <a:rPr lang="ru-RU" sz="3200" dirty="0">
                <a:cs typeface="Times New Roman" panose="02020603050405020304" pitchFamily="18" charset="0"/>
              </a:rPr>
              <a:t>, а также были приглашены нейрохирурги со всех областей Казахстана.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2663779" y="10523689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1373B"/>
                </a:solidFill>
              </a:rPr>
              <a:t> </a:t>
            </a:r>
            <a:endParaRPr lang="ru-RU" sz="2400" dirty="0">
              <a:solidFill>
                <a:srgbClr val="31373B"/>
              </a:solidFill>
            </a:endParaRPr>
          </a:p>
        </p:txBody>
      </p:sp>
      <p:sp>
        <p:nvSpPr>
          <p:cNvPr id="72" name="Номер слайда 2"/>
          <p:cNvSpPr txBox="1">
            <a:spLocks/>
          </p:cNvSpPr>
          <p:nvPr/>
        </p:nvSpPr>
        <p:spPr>
          <a:xfrm>
            <a:off x="-462577" y="511176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3200">
                <a:solidFill>
                  <a:prstClr val="white"/>
                </a:solidFill>
                <a:latin typeface="Raleway" panose="020B0503030101060003" pitchFamily="34" charset="0"/>
              </a:defRPr>
            </a:lvl1pPr>
          </a:lstStyle>
          <a:p>
            <a:r>
              <a:rPr lang="ru-RU" dirty="0" smtClean="0"/>
              <a:t>25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6549A3D-7A65-435F-AAC8-1249432A9EF8}"/>
              </a:ext>
            </a:extLst>
          </p:cNvPr>
          <p:cNvSpPr txBox="1"/>
          <p:nvPr/>
        </p:nvSpPr>
        <p:spPr>
          <a:xfrm>
            <a:off x="11247120" y="8667239"/>
            <a:ext cx="1188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cs typeface="Times New Roman" panose="02020603050405020304" pitchFamily="18" charset="0"/>
              </a:rPr>
              <a:t>В декабре 2018 года </a:t>
            </a:r>
            <a:r>
              <a:rPr lang="ru-RU" sz="3200" b="1" dirty="0">
                <a:cs typeface="Times New Roman" panose="02020603050405020304" pitchFamily="18" charset="0"/>
              </a:rPr>
              <a:t>Центр успешно прошел очередную национальную </a:t>
            </a:r>
            <a:r>
              <a:rPr lang="ru-RU" sz="3200" b="1" dirty="0" err="1">
                <a:cs typeface="Times New Roman" panose="02020603050405020304" pitchFamily="18" charset="0"/>
              </a:rPr>
              <a:t>реаккредитацию</a:t>
            </a:r>
            <a:r>
              <a:rPr lang="ru-RU" sz="3200" b="1" dirty="0">
                <a:cs typeface="Times New Roman" panose="02020603050405020304" pitchFamily="18" charset="0"/>
              </a:rPr>
              <a:t> </a:t>
            </a:r>
            <a:r>
              <a:rPr lang="ru-RU" sz="3200" dirty="0">
                <a:cs typeface="Times New Roman" panose="02020603050405020304" pitchFamily="18" charset="0"/>
              </a:rPr>
              <a:t>РК на 3 года.</a:t>
            </a:r>
          </a:p>
        </p:txBody>
      </p:sp>
      <p:pic>
        <p:nvPicPr>
          <p:cNvPr id="31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53331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>
            <a:endCxn id="76" idx="2"/>
          </p:cNvCxnSpPr>
          <p:nvPr/>
        </p:nvCxnSpPr>
        <p:spPr>
          <a:xfrm>
            <a:off x="3121979" y="4117607"/>
            <a:ext cx="8485990" cy="21505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246347" y="3089003"/>
            <a:ext cx="12121472" cy="7726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5" idx="7"/>
          </p:cNvCxnSpPr>
          <p:nvPr/>
        </p:nvCxnSpPr>
        <p:spPr>
          <a:xfrm>
            <a:off x="2824057" y="2530496"/>
            <a:ext cx="11134" cy="11185504"/>
          </a:xfrm>
          <a:prstGeom prst="line">
            <a:avLst/>
          </a:prstGeom>
          <a:ln w="28575">
            <a:solidFill>
              <a:srgbClr val="061B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/>
              <a:pPr/>
              <a:t>26</a:t>
            </a:fld>
            <a:endParaRPr lang="en-US" dirty="0"/>
          </a:p>
        </p:txBody>
      </p:sp>
      <p:pic>
        <p:nvPicPr>
          <p:cNvPr id="3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Капля 4"/>
          <p:cNvSpPr/>
          <p:nvPr/>
        </p:nvSpPr>
        <p:spPr>
          <a:xfrm rot="8038890">
            <a:off x="2349715" y="1413518"/>
            <a:ext cx="955978" cy="912444"/>
          </a:xfrm>
          <a:prstGeom prst="teardrop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445809" y="2698172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445809" y="3719322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461939" y="9812057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79966" y="2573509"/>
            <a:ext cx="16579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ре-аккредитации Международной Объединенной Комиссии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JCI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45809" y="7783244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461939" y="11840075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62294" y="695305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ru-RU" sz="5400" dirty="0" smtClean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Планы на 2019 год</a:t>
            </a:r>
            <a:endParaRPr lang="id-ID" sz="5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318166" y="3615892"/>
            <a:ext cx="16579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кафедры нейрохирургии и невропатологии</a:t>
            </a:r>
          </a:p>
        </p:txBody>
      </p:sp>
      <p:sp>
        <p:nvSpPr>
          <p:cNvPr id="77" name="Овал 76"/>
          <p:cNvSpPr/>
          <p:nvPr/>
        </p:nvSpPr>
        <p:spPr>
          <a:xfrm>
            <a:off x="2461939" y="4738519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3318166" y="5125533"/>
            <a:ext cx="17624544" cy="5371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3262477" y="4658275"/>
            <a:ext cx="1942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программы резидентуры по нейрохирургии, основанной на международных стандартах образования</a:t>
            </a:r>
          </a:p>
        </p:txBody>
      </p:sp>
      <p:sp>
        <p:nvSpPr>
          <p:cNvPr id="84" name="Овал 83"/>
          <p:cNvSpPr/>
          <p:nvPr/>
        </p:nvSpPr>
        <p:spPr>
          <a:xfrm>
            <a:off x="2461939" y="5751603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3279966" y="6144182"/>
            <a:ext cx="17624544" cy="5371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3318166" y="5598162"/>
            <a:ext cx="1942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радиохирургии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Гамма-нож, МРТ 3-Тесла (строительство, реконструкция, установка)</a:t>
            </a:r>
          </a:p>
        </p:txBody>
      </p:sp>
      <p:sp>
        <p:nvSpPr>
          <p:cNvPr id="87" name="Овал 86"/>
          <p:cNvSpPr/>
          <p:nvPr/>
        </p:nvSpPr>
        <p:spPr>
          <a:xfrm>
            <a:off x="2423788" y="6770160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461939" y="8793500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2461939" y="10825141"/>
            <a:ext cx="800538" cy="7851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61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3246347" y="7130807"/>
            <a:ext cx="19200698" cy="28436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3246347" y="8123248"/>
            <a:ext cx="11472543" cy="16716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V="1">
            <a:off x="3318166" y="10196728"/>
            <a:ext cx="10220853" cy="4412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3318166" y="11238605"/>
            <a:ext cx="13082040" cy="4529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3318166" y="12227976"/>
            <a:ext cx="19423847" cy="31541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3279966" y="6607587"/>
            <a:ext cx="20877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2 Евразийского съезда детских нейрохирургов с международным участием, приуроченный к году Молодежи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3262477" y="7616744"/>
            <a:ext cx="1942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конференции «Школа Инсульта» с международным участием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3279966" y="8584400"/>
            <a:ext cx="1942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работы в рамках договора по Стратегическому партнерству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3279966" y="9673508"/>
            <a:ext cx="1942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Меморандумов с ведущими зарубежными клиниками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318166" y="10760682"/>
            <a:ext cx="1942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Тренингового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(</a:t>
            </a:r>
            <a:r>
              <a:rPr lang="ru-RU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кадавр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курсы, открытие научной лаборатории)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3318166" y="11736297"/>
            <a:ext cx="20839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криобанка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международной научной деятельности (приобретен рефрижератор для хранения биоматериалов)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279966" y="9130514"/>
            <a:ext cx="11472543" cy="16716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18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>
            <a:fillRect/>
          </a:stretch>
        </p:blipFill>
        <p:spPr/>
      </p:pic>
      <p:sp>
        <p:nvSpPr>
          <p:cNvPr id="23" name="Freeform 54"/>
          <p:cNvSpPr/>
          <p:nvPr/>
        </p:nvSpPr>
        <p:spPr>
          <a:xfrm>
            <a:off x="0" y="0"/>
            <a:ext cx="24377650" cy="13716000"/>
          </a:xfrm>
          <a:custGeom>
            <a:avLst/>
            <a:gdLst>
              <a:gd name="connsiteX0" fmla="*/ 6655033 w 24377650"/>
              <a:gd name="connsiteY0" fmla="*/ 2253637 h 13716000"/>
              <a:gd name="connsiteX1" fmla="*/ 1239223 w 24377650"/>
              <a:gd name="connsiteY1" fmla="*/ 7669447 h 13716000"/>
              <a:gd name="connsiteX2" fmla="*/ 6655033 w 24377650"/>
              <a:gd name="connsiteY2" fmla="*/ 13085257 h 13716000"/>
              <a:gd name="connsiteX3" fmla="*/ 12070842 w 24377650"/>
              <a:gd name="connsiteY3" fmla="*/ 7669447 h 13716000"/>
              <a:gd name="connsiteX4" fmla="*/ 6655033 w 24377650"/>
              <a:gd name="connsiteY4" fmla="*/ 2253637 h 13716000"/>
              <a:gd name="connsiteX5" fmla="*/ 0 w 24377650"/>
              <a:gd name="connsiteY5" fmla="*/ 0 h 13716000"/>
              <a:gd name="connsiteX6" fmla="*/ 24377650 w 24377650"/>
              <a:gd name="connsiteY6" fmla="*/ 0 h 13716000"/>
              <a:gd name="connsiteX7" fmla="*/ 24377650 w 24377650"/>
              <a:gd name="connsiteY7" fmla="*/ 13716000 h 13716000"/>
              <a:gd name="connsiteX8" fmla="*/ 0 w 24377650"/>
              <a:gd name="connsiteY8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77650" h="13716000">
                <a:moveTo>
                  <a:pt x="6655033" y="2253637"/>
                </a:moveTo>
                <a:cubicBezTo>
                  <a:pt x="3663963" y="2253637"/>
                  <a:pt x="1239223" y="4678379"/>
                  <a:pt x="1239223" y="7669447"/>
                </a:cubicBezTo>
                <a:cubicBezTo>
                  <a:pt x="1239223" y="10660516"/>
                  <a:pt x="3663963" y="13085257"/>
                  <a:pt x="6655033" y="13085257"/>
                </a:cubicBezTo>
                <a:cubicBezTo>
                  <a:pt x="9646102" y="13085257"/>
                  <a:pt x="12070842" y="10660516"/>
                  <a:pt x="12070842" y="7669447"/>
                </a:cubicBezTo>
                <a:cubicBezTo>
                  <a:pt x="12070842" y="4678379"/>
                  <a:pt x="9646102" y="2253637"/>
                  <a:pt x="6655033" y="2253637"/>
                </a:cubicBezTo>
                <a:close/>
                <a:moveTo>
                  <a:pt x="0" y="0"/>
                </a:moveTo>
                <a:lnTo>
                  <a:pt x="24377650" y="0"/>
                </a:lnTo>
                <a:lnTo>
                  <a:pt x="24377650" y="13716000"/>
                </a:lnTo>
                <a:lnTo>
                  <a:pt x="0" y="13716000"/>
                </a:lnTo>
                <a:close/>
              </a:path>
            </a:pathLst>
          </a:custGeom>
          <a:gradFill>
            <a:gsLst>
              <a:gs pos="7000">
                <a:srgbClr val="0070C0">
                  <a:lumMod val="0"/>
                  <a:alpha val="89000"/>
                </a:srgbClr>
              </a:gs>
              <a:gs pos="100000">
                <a:srgbClr val="002060">
                  <a:lumMod val="98000"/>
                  <a:lumOff val="2000"/>
                  <a:alpha val="43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83027" y="876301"/>
            <a:ext cx="1315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2"/>
                </a:solidFill>
                <a:latin typeface="+mj-lt"/>
              </a:rPr>
              <a:t>Благодарю за внимание</a:t>
            </a:r>
            <a:endParaRPr lang="ru-RU" sz="8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0" y="11684000"/>
            <a:ext cx="9245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bg2"/>
                </a:solidFill>
              </a:rPr>
              <a:t>Национальный </a:t>
            </a:r>
            <a:r>
              <a:rPr lang="ru-RU" sz="2800" dirty="0" smtClean="0">
                <a:solidFill>
                  <a:schemeClr val="bg2"/>
                </a:solidFill>
              </a:rPr>
              <a:t> центр нейрохирургии</a:t>
            </a:r>
          </a:p>
          <a:p>
            <a:pPr algn="r"/>
            <a:endParaRPr lang="ru-RU" sz="2800" dirty="0">
              <a:solidFill>
                <a:schemeClr val="bg2"/>
              </a:solidFill>
            </a:endParaRPr>
          </a:p>
          <a:p>
            <a:pPr algn="r"/>
            <a:r>
              <a:rPr lang="ru-RU" sz="2400" dirty="0" smtClean="0">
                <a:solidFill>
                  <a:schemeClr val="bg2"/>
                </a:solidFill>
              </a:rPr>
              <a:t> </a:t>
            </a:r>
            <a:r>
              <a:rPr lang="ru-RU" sz="2400" dirty="0">
                <a:solidFill>
                  <a:schemeClr val="bg2"/>
                </a:solidFill>
              </a:rPr>
              <a:t>Республика Казахстан г. Астана, проспект Туран </a:t>
            </a:r>
            <a:r>
              <a:rPr lang="ru-RU" sz="2400" dirty="0" smtClean="0">
                <a:solidFill>
                  <a:schemeClr val="bg2"/>
                </a:solidFill>
              </a:rPr>
              <a:t>34/1</a:t>
            </a:r>
          </a:p>
          <a:p>
            <a:pPr algn="r"/>
            <a:r>
              <a:rPr lang="en-US" sz="2400" dirty="0" smtClean="0">
                <a:solidFill>
                  <a:schemeClr val="bg2"/>
                </a:solidFill>
              </a:rPr>
              <a:t>neuroclinic.kz</a:t>
            </a:r>
            <a:endParaRPr lang="ru-RU" sz="2400" dirty="0" smtClean="0">
              <a:solidFill>
                <a:schemeClr val="bg2"/>
              </a:solidFill>
            </a:endParaRPr>
          </a:p>
        </p:txBody>
      </p:sp>
      <p:pic>
        <p:nvPicPr>
          <p:cNvPr id="26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478734" y="374257"/>
            <a:ext cx="1714191" cy="116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9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r="27907" b="7802"/>
          <a:stretch/>
        </p:blipFill>
        <p:spPr>
          <a:xfrm>
            <a:off x="6719761" y="-32544"/>
            <a:ext cx="17657889" cy="13748544"/>
          </a:xfrm>
        </p:spPr>
      </p:pic>
      <p:sp>
        <p:nvSpPr>
          <p:cNvPr id="2" name="Parallelogram 1"/>
          <p:cNvSpPr/>
          <p:nvPr/>
        </p:nvSpPr>
        <p:spPr>
          <a:xfrm>
            <a:off x="7362097" y="0"/>
            <a:ext cx="17068800" cy="13716000"/>
          </a:xfrm>
          <a:prstGeom prst="parallelogram">
            <a:avLst>
              <a:gd name="adj" fmla="val 44295"/>
            </a:avLst>
          </a:prstGeom>
          <a:solidFill>
            <a:srgbClr val="3399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0"/>
            <a:ext cx="15881330" cy="13716000"/>
          </a:xfrm>
          <a:custGeom>
            <a:avLst/>
            <a:gdLst>
              <a:gd name="connsiteX0" fmla="*/ 0 w 15881330"/>
              <a:gd name="connsiteY0" fmla="*/ 0 h 13716000"/>
              <a:gd name="connsiteX1" fmla="*/ 15881330 w 15881330"/>
              <a:gd name="connsiteY1" fmla="*/ 0 h 13716000"/>
              <a:gd name="connsiteX2" fmla="*/ 9791700 w 15881330"/>
              <a:gd name="connsiteY2" fmla="*/ 13716000 h 13716000"/>
              <a:gd name="connsiteX3" fmla="*/ 0 w 15881330"/>
              <a:gd name="connsiteY3" fmla="*/ 13716000 h 13716000"/>
              <a:gd name="connsiteX4" fmla="*/ 0 w 15881330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1330" h="13716000">
                <a:moveTo>
                  <a:pt x="0" y="0"/>
                </a:moveTo>
                <a:lnTo>
                  <a:pt x="15881330" y="0"/>
                </a:lnTo>
                <a:lnTo>
                  <a:pt x="97917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202" y="2338843"/>
            <a:ext cx="13330858" cy="51398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Миссия</a:t>
            </a:r>
          </a:p>
          <a:p>
            <a:endParaRPr lang="ru-RU" sz="4000" b="1" dirty="0" smtClean="0">
              <a:latin typeface="+mj-lt"/>
            </a:endParaRP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Создание эффективной системы оказания нейрохирургической 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помощи, способствующая 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улучшению качества 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жизни населения 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Республики Казахстан</a:t>
            </a:r>
          </a:p>
          <a:p>
            <a:endParaRPr lang="ru-RU" sz="4000" b="1" dirty="0" smtClean="0"/>
          </a:p>
          <a:p>
            <a:endParaRPr lang="ru-RU" sz="4000" b="1" dirty="0" smtClean="0"/>
          </a:p>
          <a:p>
            <a:r>
              <a:rPr lang="ru-RU" sz="4000" b="1" dirty="0" smtClean="0"/>
              <a:t>Видение</a:t>
            </a:r>
          </a:p>
          <a:p>
            <a:pPr algn="ctr"/>
            <a:endParaRPr lang="en-GB" sz="4000" b="1" dirty="0" smtClean="0"/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Лидирующая нейрохирургическая 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Клиника с качественной интеграцией науки, практики и образования, как основа эффективной системы оказания нейрохирургической 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помощи в Республике Казахстан</a:t>
            </a:r>
            <a:endParaRPr lang="en-GB" sz="28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405" y="7274530"/>
            <a:ext cx="10770270" cy="49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Стратегические направления</a:t>
            </a:r>
          </a:p>
          <a:p>
            <a:pPr algn="r"/>
            <a:endParaRPr lang="en-GB" sz="4000" b="1" dirty="0" smtClean="0">
              <a:latin typeface="+mj-lt"/>
            </a:endParaRPr>
          </a:p>
          <a:p>
            <a:pPr marL="457200" indent="-457200" defTabSz="46800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Устойчивый высокий уровень качества медицинской помощи</a:t>
            </a:r>
          </a:p>
          <a:p>
            <a:pPr marL="457200" indent="-457200" defTabSz="46800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Совершенствование системы управления деятельностью</a:t>
            </a:r>
          </a:p>
          <a:p>
            <a:pPr marL="457200" indent="-457200" defTabSz="46800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Обеспечение трансферта технологий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в систему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здравоохранения Республики Казахстан</a:t>
            </a:r>
          </a:p>
          <a:p>
            <a:pPr marL="457200" indent="-457200" defTabSz="4680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Повышение эффективности управления научно-исследовательской и образовательной деятельностью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457200" indent="-457200" algn="r">
              <a:lnSpc>
                <a:spcPct val="120000"/>
              </a:lnSpc>
              <a:buFontTx/>
              <a:buChar char="-"/>
            </a:pPr>
            <a:endParaRPr lang="en-GB" sz="3300" dirty="0">
              <a:solidFill>
                <a:schemeClr val="bg2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13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9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" y="8810522"/>
            <a:ext cx="2356074" cy="2185491"/>
          </a:xfrm>
          <a:prstGeom prst="rect">
            <a:avLst/>
          </a:prstGeom>
          <a:solidFill>
            <a:srgbClr val="3175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2356073" y="8486245"/>
            <a:ext cx="908651" cy="2513146"/>
          </a:xfrm>
          <a:custGeom>
            <a:avLst/>
            <a:gdLst>
              <a:gd name="T0" fmla="*/ 0 w 538"/>
              <a:gd name="T1" fmla="*/ 1488 h 1488"/>
              <a:gd name="T2" fmla="*/ 0 w 538"/>
              <a:gd name="T3" fmla="*/ 194 h 1488"/>
              <a:gd name="T4" fmla="*/ 538 w 538"/>
              <a:gd name="T5" fmla="*/ 0 h 1488"/>
              <a:gd name="T6" fmla="*/ 538 w 538"/>
              <a:gd name="T7" fmla="*/ 1099 h 1488"/>
              <a:gd name="T8" fmla="*/ 0 w 538"/>
              <a:gd name="T9" fmla="*/ 1488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488">
                <a:moveTo>
                  <a:pt x="0" y="1488"/>
                </a:moveTo>
                <a:lnTo>
                  <a:pt x="0" y="194"/>
                </a:lnTo>
                <a:lnTo>
                  <a:pt x="538" y="0"/>
                </a:lnTo>
                <a:lnTo>
                  <a:pt x="538" y="1099"/>
                </a:lnTo>
                <a:lnTo>
                  <a:pt x="0" y="1488"/>
                </a:lnTo>
                <a:close/>
              </a:path>
            </a:pathLst>
          </a:custGeom>
          <a:solidFill>
            <a:srgbClr val="285F9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3264724" y="8486245"/>
            <a:ext cx="7654286" cy="1856148"/>
          </a:xfrm>
          <a:custGeom>
            <a:avLst/>
            <a:gdLst>
              <a:gd name="T0" fmla="*/ 0 w 4532"/>
              <a:gd name="T1" fmla="*/ 1099 h 1099"/>
              <a:gd name="T2" fmla="*/ 0 w 4532"/>
              <a:gd name="T3" fmla="*/ 0 h 1099"/>
              <a:gd name="T4" fmla="*/ 4135 w 4532"/>
              <a:gd name="T5" fmla="*/ 0 h 1099"/>
              <a:gd name="T6" fmla="*/ 4532 w 4532"/>
              <a:gd name="T7" fmla="*/ 550 h 1099"/>
              <a:gd name="T8" fmla="*/ 4135 w 4532"/>
              <a:gd name="T9" fmla="*/ 1099 h 1099"/>
              <a:gd name="T10" fmla="*/ 0 w 4532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32" h="1099">
                <a:moveTo>
                  <a:pt x="0" y="1099"/>
                </a:moveTo>
                <a:lnTo>
                  <a:pt x="0" y="0"/>
                </a:lnTo>
                <a:lnTo>
                  <a:pt x="4135" y="0"/>
                </a:lnTo>
                <a:lnTo>
                  <a:pt x="4532" y="550"/>
                </a:lnTo>
                <a:lnTo>
                  <a:pt x="4135" y="1099"/>
                </a:lnTo>
                <a:lnTo>
                  <a:pt x="0" y="1099"/>
                </a:lnTo>
                <a:close/>
              </a:path>
            </a:pathLst>
          </a:custGeom>
          <a:gradFill>
            <a:gsLst>
              <a:gs pos="0">
                <a:srgbClr val="3175B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1594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-1" y="6630098"/>
            <a:ext cx="2356074" cy="2183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3264724" y="6630098"/>
            <a:ext cx="6529450" cy="1856148"/>
          </a:xfrm>
          <a:custGeom>
            <a:avLst/>
            <a:gdLst>
              <a:gd name="T0" fmla="*/ 0 w 3866"/>
              <a:gd name="T1" fmla="*/ 1099 h 1099"/>
              <a:gd name="T2" fmla="*/ 0 w 3866"/>
              <a:gd name="T3" fmla="*/ 0 h 1099"/>
              <a:gd name="T4" fmla="*/ 3469 w 3866"/>
              <a:gd name="T5" fmla="*/ 0 h 1099"/>
              <a:gd name="T6" fmla="*/ 3866 w 3866"/>
              <a:gd name="T7" fmla="*/ 549 h 1099"/>
              <a:gd name="T8" fmla="*/ 3469 w 3866"/>
              <a:gd name="T9" fmla="*/ 1099 h 1099"/>
              <a:gd name="T10" fmla="*/ 0 w 3866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6" h="1099">
                <a:moveTo>
                  <a:pt x="0" y="1099"/>
                </a:moveTo>
                <a:lnTo>
                  <a:pt x="0" y="0"/>
                </a:lnTo>
                <a:lnTo>
                  <a:pt x="3469" y="0"/>
                </a:lnTo>
                <a:lnTo>
                  <a:pt x="3866" y="549"/>
                </a:lnTo>
                <a:lnTo>
                  <a:pt x="3469" y="1099"/>
                </a:lnTo>
                <a:lnTo>
                  <a:pt x="0" y="109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2356073" y="6633476"/>
            <a:ext cx="908651" cy="2183803"/>
          </a:xfrm>
          <a:custGeom>
            <a:avLst/>
            <a:gdLst>
              <a:gd name="T0" fmla="*/ 0 w 538"/>
              <a:gd name="T1" fmla="*/ 1293 h 1293"/>
              <a:gd name="T2" fmla="*/ 0 w 538"/>
              <a:gd name="T3" fmla="*/ 0 h 1293"/>
              <a:gd name="T4" fmla="*/ 538 w 538"/>
              <a:gd name="T5" fmla="*/ 0 h 1293"/>
              <a:gd name="T6" fmla="*/ 538 w 538"/>
              <a:gd name="T7" fmla="*/ 1099 h 1293"/>
              <a:gd name="T8" fmla="*/ 0 w 538"/>
              <a:gd name="T9" fmla="*/ 1293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293">
                <a:moveTo>
                  <a:pt x="0" y="1293"/>
                </a:moveTo>
                <a:lnTo>
                  <a:pt x="0" y="0"/>
                </a:lnTo>
                <a:lnTo>
                  <a:pt x="538" y="0"/>
                </a:lnTo>
                <a:lnTo>
                  <a:pt x="538" y="1099"/>
                </a:lnTo>
                <a:lnTo>
                  <a:pt x="0" y="1293"/>
                </a:lnTo>
                <a:close/>
              </a:path>
            </a:pathLst>
          </a:custGeom>
          <a:solidFill>
            <a:srgbClr val="0017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-1" y="4444607"/>
            <a:ext cx="2356074" cy="2185491"/>
          </a:xfrm>
          <a:prstGeom prst="rect">
            <a:avLst/>
          </a:prstGeom>
          <a:solidFill>
            <a:srgbClr val="3175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20"/>
          <p:cNvSpPr>
            <a:spLocks/>
          </p:cNvSpPr>
          <p:nvPr/>
        </p:nvSpPr>
        <p:spPr bwMode="auto">
          <a:xfrm>
            <a:off x="2356073" y="4444607"/>
            <a:ext cx="908651" cy="2185491"/>
          </a:xfrm>
          <a:custGeom>
            <a:avLst/>
            <a:gdLst>
              <a:gd name="T0" fmla="*/ 0 w 538"/>
              <a:gd name="T1" fmla="*/ 1294 h 1294"/>
              <a:gd name="T2" fmla="*/ 0 w 538"/>
              <a:gd name="T3" fmla="*/ 0 h 1294"/>
              <a:gd name="T4" fmla="*/ 538 w 538"/>
              <a:gd name="T5" fmla="*/ 194 h 1294"/>
              <a:gd name="T6" fmla="*/ 538 w 538"/>
              <a:gd name="T7" fmla="*/ 1294 h 1294"/>
              <a:gd name="T8" fmla="*/ 0 w 538"/>
              <a:gd name="T9" fmla="*/ 129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294">
                <a:moveTo>
                  <a:pt x="0" y="1294"/>
                </a:moveTo>
                <a:lnTo>
                  <a:pt x="0" y="0"/>
                </a:lnTo>
                <a:lnTo>
                  <a:pt x="538" y="194"/>
                </a:lnTo>
                <a:lnTo>
                  <a:pt x="538" y="1294"/>
                </a:lnTo>
                <a:lnTo>
                  <a:pt x="0" y="1294"/>
                </a:lnTo>
                <a:close/>
              </a:path>
            </a:pathLst>
          </a:custGeom>
          <a:solidFill>
            <a:srgbClr val="285F9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21"/>
          <p:cNvSpPr>
            <a:spLocks/>
          </p:cNvSpPr>
          <p:nvPr/>
        </p:nvSpPr>
        <p:spPr bwMode="auto">
          <a:xfrm>
            <a:off x="3264724" y="4777328"/>
            <a:ext cx="8333240" cy="1856148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>
            <a:gsLst>
              <a:gs pos="0">
                <a:srgbClr val="3175B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1594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-1" y="2260804"/>
            <a:ext cx="2356074" cy="2183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2356073" y="2260804"/>
            <a:ext cx="908651" cy="2511458"/>
          </a:xfrm>
          <a:custGeom>
            <a:avLst/>
            <a:gdLst>
              <a:gd name="T0" fmla="*/ 0 w 538"/>
              <a:gd name="T1" fmla="*/ 1293 h 1487"/>
              <a:gd name="T2" fmla="*/ 0 w 538"/>
              <a:gd name="T3" fmla="*/ 0 h 1487"/>
              <a:gd name="T4" fmla="*/ 538 w 538"/>
              <a:gd name="T5" fmla="*/ 388 h 1487"/>
              <a:gd name="T6" fmla="*/ 538 w 538"/>
              <a:gd name="T7" fmla="*/ 1487 h 1487"/>
              <a:gd name="T8" fmla="*/ 0 w 538"/>
              <a:gd name="T9" fmla="*/ 1293 h 1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487">
                <a:moveTo>
                  <a:pt x="0" y="1293"/>
                </a:moveTo>
                <a:lnTo>
                  <a:pt x="0" y="0"/>
                </a:lnTo>
                <a:lnTo>
                  <a:pt x="538" y="388"/>
                </a:lnTo>
                <a:lnTo>
                  <a:pt x="538" y="1487"/>
                </a:lnTo>
                <a:lnTo>
                  <a:pt x="0" y="1293"/>
                </a:lnTo>
                <a:close/>
              </a:path>
            </a:pathLst>
          </a:custGeom>
          <a:solidFill>
            <a:srgbClr val="0017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3264724" y="2916114"/>
            <a:ext cx="7140847" cy="1861214"/>
          </a:xfrm>
          <a:custGeom>
            <a:avLst/>
            <a:gdLst>
              <a:gd name="T0" fmla="*/ 3831 w 4228"/>
              <a:gd name="T1" fmla="*/ 1102 h 1102"/>
              <a:gd name="T2" fmla="*/ 4228 w 4228"/>
              <a:gd name="T3" fmla="*/ 552 h 1102"/>
              <a:gd name="T4" fmla="*/ 3831 w 4228"/>
              <a:gd name="T5" fmla="*/ 0 h 1102"/>
              <a:gd name="T6" fmla="*/ 0 w 4228"/>
              <a:gd name="T7" fmla="*/ 0 h 1102"/>
              <a:gd name="T8" fmla="*/ 0 w 4228"/>
              <a:gd name="T9" fmla="*/ 1102 h 1102"/>
              <a:gd name="T10" fmla="*/ 3831 w 4228"/>
              <a:gd name="T11" fmla="*/ 1102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28" h="1102">
                <a:moveTo>
                  <a:pt x="3831" y="1102"/>
                </a:moveTo>
                <a:lnTo>
                  <a:pt x="4228" y="552"/>
                </a:lnTo>
                <a:lnTo>
                  <a:pt x="3831" y="0"/>
                </a:lnTo>
                <a:lnTo>
                  <a:pt x="0" y="0"/>
                </a:lnTo>
                <a:lnTo>
                  <a:pt x="0" y="1102"/>
                </a:lnTo>
                <a:lnTo>
                  <a:pt x="3831" y="110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864784" y="11754547"/>
            <a:ext cx="13922725" cy="1163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4000" b="1" dirty="0" smtClean="0">
                <a:solidFill>
                  <a:srgbClr val="313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Extrabold" panose="020B0906030804020204" pitchFamily="34" charset="0"/>
                <a:cs typeface="Open Sans Extrabold" panose="020B0906030804020204" pitchFamily="34" charset="0"/>
              </a:rPr>
              <a:t>Операционный план  </a:t>
            </a:r>
            <a:r>
              <a:rPr lang="ru-RU" sz="4000" dirty="0" smtClean="0">
                <a:solidFill>
                  <a:srgbClr val="313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id-ID" sz="4000" dirty="0">
              <a:solidFill>
                <a:srgbClr val="3137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3444046" y="3205254"/>
            <a:ext cx="5423010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600" dirty="0" smtClean="0">
                <a:solidFill>
                  <a:schemeClr val="bg2"/>
                </a:solidFill>
              </a:rPr>
              <a:t>Устойчивый высокий уровень качества медицинской помощи</a:t>
            </a:r>
            <a:endParaRPr lang="en-GB" sz="2600" dirty="0">
              <a:solidFill>
                <a:schemeClr val="bg2"/>
              </a:solidFill>
            </a:endParaRP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3444046" y="5072934"/>
            <a:ext cx="5423010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Совершенствование системы управления деятельностью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3444046" y="6929082"/>
            <a:ext cx="5988712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600" dirty="0" smtClean="0">
                <a:solidFill>
                  <a:schemeClr val="bg2"/>
                </a:solidFill>
              </a:rPr>
              <a:t>Обеспечение трансферта технологий  в систему здравоохранения Республики Казахстан</a:t>
            </a:r>
            <a:endParaRPr lang="en-GB" sz="2600" dirty="0">
              <a:solidFill>
                <a:schemeClr val="bg2"/>
              </a:solidFill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3444046" y="8892704"/>
            <a:ext cx="6637214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600" dirty="0">
                <a:solidFill>
                  <a:schemeClr val="bg2"/>
                </a:solidFill>
              </a:rPr>
              <a:t>Повышение</a:t>
            </a:r>
            <a:r>
              <a:rPr lang="ru-RU" sz="2800" b="1" dirty="0"/>
              <a:t> </a:t>
            </a:r>
            <a:r>
              <a:rPr lang="ru-RU" sz="2600" dirty="0">
                <a:solidFill>
                  <a:schemeClr val="bg2"/>
                </a:solidFill>
              </a:rPr>
              <a:t>эффективности управления научно-исследовательской и образовательной </a:t>
            </a:r>
            <a:r>
              <a:rPr lang="ru-RU" sz="2600" dirty="0" smtClean="0">
                <a:solidFill>
                  <a:schemeClr val="bg2"/>
                </a:solidFill>
              </a:rPr>
              <a:t>деятельностью</a:t>
            </a:r>
            <a:endParaRPr lang="ru-RU" sz="2600" dirty="0">
              <a:solidFill>
                <a:schemeClr val="bg2"/>
              </a:solidFill>
            </a:endParaRPr>
          </a:p>
        </p:txBody>
      </p:sp>
      <p:sp>
        <p:nvSpPr>
          <p:cNvPr id="6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-462577" y="511176"/>
            <a:ext cx="1675964" cy="730250"/>
          </a:xfr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Raleway" panose="020B0503030101060003" pitchFamily="34" charset="0"/>
              </a:rPr>
              <a:t>4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61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/>
          <p:cNvSpPr txBox="1"/>
          <p:nvPr/>
        </p:nvSpPr>
        <p:spPr>
          <a:xfrm>
            <a:off x="0" y="3113275"/>
            <a:ext cx="2364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ЦЕЛЬ  1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5163345"/>
            <a:ext cx="2364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ЦЕЛЬ  2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7333732"/>
            <a:ext cx="2364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ЦЕЛЬ  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0" y="9572435"/>
            <a:ext cx="2364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ЦЕЛЬ 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499833" y="3247697"/>
            <a:ext cx="13499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Задача 1.1.  Повышение уровня качества и безопасности оказания медицинских услуг</a:t>
            </a:r>
          </a:p>
          <a:p>
            <a:r>
              <a:rPr lang="ru-RU" sz="2400" dirty="0" smtClean="0"/>
              <a:t>Задача 1.2.  Развитие приоритетных, социально-направленных клинических программ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11597964" y="5027205"/>
            <a:ext cx="12234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Задача </a:t>
            </a:r>
            <a:r>
              <a:rPr lang="ru-RU" sz="2400" dirty="0" smtClean="0"/>
              <a:t>2.1. Повышение эффективности и рационализация производства медицинских услуг</a:t>
            </a:r>
          </a:p>
          <a:p>
            <a:r>
              <a:rPr lang="ru-RU" sz="2400" dirty="0" smtClean="0"/>
              <a:t> Задача 2.2. Становление одним из  ведущих поставщиков медицинских услуг на          	территории СНГ</a:t>
            </a:r>
          </a:p>
          <a:p>
            <a:endParaRPr lang="ru-RU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10368454" y="7057698"/>
            <a:ext cx="1349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Задача 3.1.  Формирование пула из высококвалифицированных кадров</a:t>
            </a:r>
          </a:p>
          <a:p>
            <a:r>
              <a:rPr lang="ru-RU" sz="2400" dirty="0" smtClean="0"/>
              <a:t>Задача 3.2.  Трансферт медицинских технологий, обеспечение передачи внедренных 							инновационных технологий в регионы</a:t>
            </a:r>
            <a:endParaRPr lang="ru-RU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340661" y="9007367"/>
            <a:ext cx="11803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Задача 4.1.  Развитие научно-исследовательской  деятельности</a:t>
            </a:r>
          </a:p>
          <a:p>
            <a:r>
              <a:rPr lang="ru-RU" sz="2400" dirty="0" smtClean="0"/>
              <a:t>Задача 4.2.  Развитие образовательной деятельности</a:t>
            </a:r>
            <a:endParaRPr lang="ru-RU" sz="2400" dirty="0"/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3538470" y="438764"/>
            <a:ext cx="13922725" cy="1163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4400" dirty="0" smtClean="0">
                <a:solidFill>
                  <a:srgbClr val="061B66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Ключевые стратегические документы Центра </a:t>
            </a:r>
            <a:endParaRPr lang="id-ID" sz="4400" dirty="0">
              <a:solidFill>
                <a:srgbClr val="061B66"/>
              </a:solidFill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3538470" y="1476191"/>
            <a:ext cx="20177028" cy="1163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4000" b="1" dirty="0" smtClean="0">
                <a:solidFill>
                  <a:srgbClr val="313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Extrabold" panose="020B0906030804020204" pitchFamily="34" charset="0"/>
                <a:cs typeface="Open Sans Extrabold" panose="020B0906030804020204" pitchFamily="34" charset="0"/>
              </a:rPr>
              <a:t>План развития </a:t>
            </a:r>
            <a:r>
              <a:rPr lang="ru-RU" sz="4000" dirty="0" smtClean="0">
                <a:solidFill>
                  <a:srgbClr val="31373B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Общества на 2017-2021 годы – утвержден решением Совета директоров от 31 октября 2017 года протокол №6 </a:t>
            </a:r>
            <a:endParaRPr lang="id-ID" sz="4000" dirty="0">
              <a:solidFill>
                <a:srgbClr val="31373B"/>
              </a:solidFill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49209" y="12122774"/>
            <a:ext cx="18276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buFont typeface="Wingdings" pitchFamily="2" charset="2"/>
              <a:buChar char="§"/>
              <a:defRPr/>
            </a:pPr>
            <a:r>
              <a:rPr lang="ru-RU" sz="2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утвержден решением Правления </a:t>
            </a:r>
            <a:r>
              <a:rPr lang="ru-RU" sz="2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</a:t>
            </a:r>
            <a:r>
              <a:rPr lang="ru-RU" sz="2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год, в рамках которого определены 12 задач и 97 мероприятий. </a:t>
            </a:r>
            <a:endParaRPr lang="ru-RU" sz="28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8898" y="11822692"/>
            <a:ext cx="23456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229" y="3644657"/>
            <a:ext cx="23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8</a:t>
            </a:r>
            <a:r>
              <a:rPr lang="ru-RU" dirty="0" smtClean="0">
                <a:solidFill>
                  <a:schemeClr val="bg1"/>
                </a:solidFill>
              </a:rPr>
              <a:t> мероприятий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15 индикаторов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3280" y="5695237"/>
            <a:ext cx="23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9</a:t>
            </a:r>
            <a:r>
              <a:rPr lang="ru-RU" dirty="0" smtClean="0">
                <a:solidFill>
                  <a:schemeClr val="bg1"/>
                </a:solidFill>
              </a:rPr>
              <a:t> мероприятий</a:t>
            </a:r>
          </a:p>
          <a:p>
            <a:r>
              <a:rPr lang="ru-RU" dirty="0">
                <a:solidFill>
                  <a:schemeClr val="bg1"/>
                </a:solidFill>
              </a:rPr>
              <a:t>8</a:t>
            </a:r>
            <a:r>
              <a:rPr lang="ru-RU" dirty="0" smtClean="0">
                <a:solidFill>
                  <a:schemeClr val="bg1"/>
                </a:solidFill>
              </a:rPr>
              <a:t> индикаторов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2460" y="7866989"/>
            <a:ext cx="23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  <a:r>
              <a:rPr lang="ru-RU" dirty="0" smtClean="0">
                <a:solidFill>
                  <a:schemeClr val="bg1"/>
                </a:solidFill>
              </a:rPr>
              <a:t> мероприятий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12 индикаторов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459" y="10111243"/>
            <a:ext cx="23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ru-RU" dirty="0" smtClean="0">
                <a:solidFill>
                  <a:schemeClr val="bg1"/>
                </a:solidFill>
              </a:rPr>
              <a:t> мероприятий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10 индикаторов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3CBF67D7-8C75-433C-B949-F5BA01069781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395712"/>
              </p:ext>
            </p:extLst>
          </p:nvPr>
        </p:nvGraphicFramePr>
        <p:xfrm>
          <a:off x="2004962" y="2654662"/>
          <a:ext cx="21078093" cy="8346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61583" y="1520334"/>
            <a:ext cx="13307902" cy="769423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Деятельность коек нейрохирургического профиля</a:t>
            </a:r>
            <a:endParaRPr lang="id-ID" sz="4400" dirty="0">
              <a:solidFill>
                <a:schemeClr val="tx2">
                  <a:lumMod val="75000"/>
                </a:schemeClr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Объект 3" descr="C:\Users\nh_erze\Desktop\Алгыс хат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407788" y="356571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3"/>
          <p:cNvSpPr/>
          <p:nvPr/>
        </p:nvSpPr>
        <p:spPr>
          <a:xfrm>
            <a:off x="601064" y="11219675"/>
            <a:ext cx="23228941" cy="1856245"/>
          </a:xfrm>
          <a:prstGeom prst="roundRect">
            <a:avLst>
              <a:gd name="adj" fmla="val 2778"/>
            </a:avLst>
          </a:prstGeom>
          <a:solidFill>
            <a:srgbClr val="00B0F0"/>
          </a:soli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 algn="just">
              <a:spcBef>
                <a:spcPct val="0"/>
              </a:spcBef>
            </a:pPr>
            <a:r>
              <a:rPr lang="ru-RU" altLang="ru-RU" sz="3600" dirty="0" smtClean="0">
                <a:solidFill>
                  <a:prstClr val="white"/>
                </a:solidFill>
                <a:latin typeface="Raleway Medium"/>
                <a:cs typeface="Lato Light"/>
              </a:rPr>
              <a:t>Ежегодно в Центре получают лечение более 4000 пациентов, проводится более 3000 операций, оперируются более 2800 пациентов.  </a:t>
            </a:r>
            <a:endParaRPr lang="ru-RU" altLang="ru-RU" sz="3600" dirty="0">
              <a:solidFill>
                <a:schemeClr val="bg1"/>
              </a:solidFill>
              <a:latin typeface="Raleway Medium"/>
              <a:cs typeface="Lato Light"/>
            </a:endParaRPr>
          </a:p>
        </p:txBody>
      </p:sp>
      <p:sp>
        <p:nvSpPr>
          <p:cNvPr id="8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1</a:t>
            </a:r>
            <a:r>
              <a:rPr lang="en-US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rgbClr val="0070C0"/>
                </a:solidFill>
                <a:cs typeface="Lato Light"/>
              </a:rPr>
              <a:t>Устойчивый высокий уровень качества медицинской </a:t>
            </a:r>
            <a:r>
              <a:rPr lang="ru-RU" altLang="ru-RU" sz="3200" dirty="0" smtClean="0">
                <a:solidFill>
                  <a:srgbClr val="0070C0"/>
                </a:solidFill>
                <a:cs typeface="Lato Light"/>
              </a:rPr>
              <a:t>помощи</a:t>
            </a:r>
            <a:endParaRPr lang="ru-RU" altLang="ru-RU" sz="3200" dirty="0">
              <a:solidFill>
                <a:srgbClr val="0070C0"/>
              </a:solidFill>
              <a:cs typeface="La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47933"/>
            <a:ext cx="24377650" cy="13716000"/>
          </a:xfrm>
          <a:prstGeom prst="rect">
            <a:avLst/>
          </a:prstGeom>
          <a:noFill/>
        </p:spPr>
      </p:pic>
      <p:sp>
        <p:nvSpPr>
          <p:cNvPr id="13" name="Блок-схема: процесс 12"/>
          <p:cNvSpPr/>
          <p:nvPr/>
        </p:nvSpPr>
        <p:spPr>
          <a:xfrm>
            <a:off x="0" y="23967"/>
            <a:ext cx="24377650" cy="13716000"/>
          </a:xfrm>
          <a:prstGeom prst="flowChartProcess">
            <a:avLst/>
          </a:prstGeom>
          <a:gradFill>
            <a:gsLst>
              <a:gs pos="0">
                <a:srgbClr val="0070C0">
                  <a:lumMod val="0"/>
                </a:srgbClr>
              </a:gs>
              <a:gs pos="0">
                <a:srgbClr val="002060">
                  <a:alpha val="86000"/>
                  <a:lumMod val="62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7695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53331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chemeClr val="bg1"/>
                </a:solidFill>
                <a:latin typeface="Raleway Medium"/>
                <a:cs typeface="Lato Light"/>
              </a:rPr>
              <a:t>Цель 1</a:t>
            </a:r>
            <a:r>
              <a:rPr lang="en-US" altLang="ru-RU" sz="3200" dirty="0" smtClean="0">
                <a:solidFill>
                  <a:schemeClr val="bg1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chemeClr val="bg1"/>
                </a:solidFill>
                <a:cs typeface="Lato Light"/>
              </a:rPr>
              <a:t>Устойчивый высокий уровень качества медицинской </a:t>
            </a:r>
            <a:r>
              <a:rPr lang="ru-RU" altLang="ru-RU" sz="3200" dirty="0" smtClean="0">
                <a:solidFill>
                  <a:schemeClr val="bg1"/>
                </a:solidFill>
                <a:cs typeface="Lato Light"/>
              </a:rPr>
              <a:t>помощи</a:t>
            </a:r>
            <a:endParaRPr lang="ru-RU" altLang="ru-RU" sz="32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28" name="Rounded Rectangle 3"/>
          <p:cNvSpPr/>
          <p:nvPr/>
        </p:nvSpPr>
        <p:spPr>
          <a:xfrm>
            <a:off x="8418511" y="1733598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3"/>
          <p:cNvSpPr/>
          <p:nvPr/>
        </p:nvSpPr>
        <p:spPr>
          <a:xfrm>
            <a:off x="16129327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ounded Rectangle 3"/>
          <p:cNvSpPr/>
          <p:nvPr/>
        </p:nvSpPr>
        <p:spPr>
          <a:xfrm>
            <a:off x="707695" y="7759780"/>
            <a:ext cx="22769724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465982055"/>
              </p:ext>
            </p:extLst>
          </p:nvPr>
        </p:nvGraphicFramePr>
        <p:xfrm>
          <a:off x="707695" y="1752601"/>
          <a:ext cx="7348092" cy="693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415704664"/>
              </p:ext>
            </p:extLst>
          </p:nvPr>
        </p:nvGraphicFramePr>
        <p:xfrm>
          <a:off x="8418511" y="1752601"/>
          <a:ext cx="7348092" cy="693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770144379"/>
              </p:ext>
            </p:extLst>
          </p:nvPr>
        </p:nvGraphicFramePr>
        <p:xfrm>
          <a:off x="16129327" y="1752601"/>
          <a:ext cx="7348092" cy="693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7696" y="8773401"/>
            <a:ext cx="227697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chemeClr val="bg1"/>
                </a:solidFill>
              </a:rPr>
              <a:t>За последние 3 года степень </a:t>
            </a:r>
            <a:r>
              <a:rPr lang="ru-RU" sz="3600" dirty="0">
                <a:solidFill>
                  <a:schemeClr val="bg1"/>
                </a:solidFill>
              </a:rPr>
              <a:t>выживаемости до 6 месяцев после операций </a:t>
            </a:r>
            <a:r>
              <a:rPr lang="ru-RU" sz="3600" dirty="0" smtClean="0">
                <a:solidFill>
                  <a:schemeClr val="bg1"/>
                </a:solidFill>
              </a:rPr>
              <a:t>по удалению опухолей </a:t>
            </a:r>
            <a:r>
              <a:rPr lang="ru-RU" sz="3600" dirty="0">
                <a:solidFill>
                  <a:schemeClr val="bg1"/>
                </a:solidFill>
              </a:rPr>
              <a:t>головного мозга </a:t>
            </a:r>
            <a:r>
              <a:rPr lang="ru-RU" sz="3600" dirty="0" smtClean="0">
                <a:solidFill>
                  <a:schemeClr val="bg1"/>
                </a:solidFill>
              </a:rPr>
              <a:t>увеличивается на 28%, по сравнению с пороговым значением на 20% (80 пациентов из 96). Количество прооперированных </a:t>
            </a:r>
            <a:r>
              <a:rPr lang="ru-RU" sz="3600" dirty="0">
                <a:solidFill>
                  <a:schemeClr val="bg1"/>
                </a:solidFill>
              </a:rPr>
              <a:t>пациентов с опухолями головного мозга, находящихся </a:t>
            </a:r>
            <a:r>
              <a:rPr lang="ru-RU" sz="3600" dirty="0" smtClean="0">
                <a:solidFill>
                  <a:schemeClr val="bg1"/>
                </a:solidFill>
              </a:rPr>
              <a:t>в </a:t>
            </a:r>
            <a:r>
              <a:rPr lang="ru-RU" sz="3600" dirty="0">
                <a:solidFill>
                  <a:schemeClr val="bg1"/>
                </a:solidFill>
              </a:rPr>
              <a:t>функционально важных зонах, с использованием технологии (</a:t>
            </a:r>
            <a:r>
              <a:rPr lang="ru-RU" sz="3600" dirty="0" err="1">
                <a:solidFill>
                  <a:schemeClr val="bg1"/>
                </a:solidFill>
              </a:rPr>
              <a:t>awake</a:t>
            </a:r>
            <a:r>
              <a:rPr lang="ru-RU" sz="3600" dirty="0">
                <a:solidFill>
                  <a:schemeClr val="bg1"/>
                </a:solidFill>
              </a:rPr>
              <a:t>, картирование коры головного мозга, флуоресцентная навигация, </a:t>
            </a:r>
            <a:r>
              <a:rPr lang="ru-RU" sz="3600" dirty="0" err="1" smtClean="0">
                <a:solidFill>
                  <a:schemeClr val="bg1"/>
                </a:solidFill>
              </a:rPr>
              <a:t>нейромониторинг</a:t>
            </a:r>
            <a:r>
              <a:rPr lang="ru-RU" sz="3600" dirty="0" smtClean="0">
                <a:solidFill>
                  <a:schemeClr val="bg1"/>
                </a:solidFill>
              </a:rPr>
              <a:t>) увеличивается на 74 случаев и на 50 случаев в сравнении  с пороговым значением, из </a:t>
            </a:r>
            <a:r>
              <a:rPr lang="ru-RU" sz="3600" dirty="0">
                <a:solidFill>
                  <a:schemeClr val="bg1"/>
                </a:solidFill>
              </a:rPr>
              <a:t>них: </a:t>
            </a:r>
            <a:r>
              <a:rPr lang="ru-RU" sz="3600" dirty="0" err="1">
                <a:solidFill>
                  <a:schemeClr val="bg1"/>
                </a:solidFill>
              </a:rPr>
              <a:t>нейромониторинг</a:t>
            </a:r>
            <a:r>
              <a:rPr lang="ru-RU" sz="3600" dirty="0">
                <a:solidFill>
                  <a:schemeClr val="bg1"/>
                </a:solidFill>
              </a:rPr>
              <a:t> – 76; </a:t>
            </a:r>
            <a:r>
              <a:rPr lang="ru-RU" sz="3600" dirty="0" err="1">
                <a:solidFill>
                  <a:schemeClr val="bg1"/>
                </a:solidFill>
              </a:rPr>
              <a:t>флюросцентная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навигация - 4. Развитие неврологического дефицита у пациентов, перенесших операции на головной мозг снижается до 6,6% (у 51 из 766 пациентов) против 10% 2016 года.</a:t>
            </a:r>
            <a:endParaRPr lang="ru-RU" sz="3600" dirty="0">
              <a:solidFill>
                <a:schemeClr val="bg1"/>
              </a:solidFill>
            </a:endParaRPr>
          </a:p>
          <a:p>
            <a:pPr algn="just"/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47933"/>
            <a:ext cx="24377650" cy="13716000"/>
          </a:xfrm>
          <a:prstGeom prst="rect">
            <a:avLst/>
          </a:prstGeom>
          <a:noFill/>
        </p:spPr>
      </p:pic>
      <p:sp>
        <p:nvSpPr>
          <p:cNvPr id="13" name="Блок-схема: процесс 12"/>
          <p:cNvSpPr/>
          <p:nvPr/>
        </p:nvSpPr>
        <p:spPr>
          <a:xfrm>
            <a:off x="0" y="23967"/>
            <a:ext cx="24377650" cy="13716000"/>
          </a:xfrm>
          <a:prstGeom prst="flowChartProcess">
            <a:avLst/>
          </a:prstGeom>
          <a:gradFill>
            <a:gsLst>
              <a:gs pos="0">
                <a:srgbClr val="0070C0">
                  <a:lumMod val="0"/>
                </a:srgbClr>
              </a:gs>
              <a:gs pos="0">
                <a:srgbClr val="002060">
                  <a:alpha val="86000"/>
                  <a:lumMod val="62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7695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/>
          <a:p>
            <a:fld id="{8C48FCF8-25E9-4F94-BC2B-FA1B572C1FF3}" type="slidenum">
              <a:rPr lang="en-US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Объект 3" descr="C:\Users\nh_erze\Desktop\Алгыс хат.png"/>
          <p:cNvPicPr>
            <a:picLocks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53331" y="294419"/>
            <a:ext cx="1714191" cy="11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3"/>
          <p:cNvSpPr/>
          <p:nvPr/>
        </p:nvSpPr>
        <p:spPr>
          <a:xfrm>
            <a:off x="3316380" y="55506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chemeClr val="bg1"/>
                </a:solidFill>
                <a:latin typeface="Raleway Medium"/>
                <a:cs typeface="Lato Light"/>
              </a:rPr>
              <a:t>Цель 1</a:t>
            </a:r>
            <a:r>
              <a:rPr lang="en-US" altLang="ru-RU" sz="3200" dirty="0" smtClean="0">
                <a:solidFill>
                  <a:schemeClr val="bg1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chemeClr val="bg1"/>
                </a:solidFill>
                <a:cs typeface="Lato Light"/>
              </a:rPr>
              <a:t>Устойчивый высокий уровень качества медицинской </a:t>
            </a:r>
            <a:r>
              <a:rPr lang="ru-RU" altLang="ru-RU" sz="3200" dirty="0" smtClean="0">
                <a:solidFill>
                  <a:schemeClr val="bg1"/>
                </a:solidFill>
                <a:cs typeface="Lato Light"/>
              </a:rPr>
              <a:t>помощи</a:t>
            </a:r>
            <a:endParaRPr lang="ru-RU" altLang="ru-RU" sz="32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28" name="Rounded Rectangle 3"/>
          <p:cNvSpPr/>
          <p:nvPr/>
        </p:nvSpPr>
        <p:spPr>
          <a:xfrm>
            <a:off x="8418511" y="1733598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3"/>
          <p:cNvSpPr/>
          <p:nvPr/>
        </p:nvSpPr>
        <p:spPr>
          <a:xfrm>
            <a:off x="16129327" y="1752601"/>
            <a:ext cx="7348092" cy="531613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ounded Rectangle 3"/>
          <p:cNvSpPr/>
          <p:nvPr/>
        </p:nvSpPr>
        <p:spPr>
          <a:xfrm>
            <a:off x="707695" y="9966960"/>
            <a:ext cx="22769724" cy="308347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alpha val="37000"/>
                  <a:lumMod val="0"/>
                  <a:lumOff val="100000"/>
                </a:schemeClr>
              </a:gs>
              <a:gs pos="0">
                <a:srgbClr val="001746">
                  <a:alpha val="61000"/>
                </a:srgbClr>
              </a:gs>
              <a:gs pos="70000">
                <a:srgbClr val="0070C0">
                  <a:alpha val="34000"/>
                </a:srgbClr>
              </a:gs>
              <a:gs pos="100000">
                <a:srgbClr val="001746"/>
              </a:gs>
            </a:gsLst>
            <a:lin ang="540000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730" y="10265497"/>
            <a:ext cx="22769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bg1"/>
                </a:solidFill>
              </a:rPr>
              <a:t>Нейрохирургическая активность при остром инсульте по </a:t>
            </a:r>
            <a:r>
              <a:rPr lang="ru-RU" sz="3600" dirty="0" smtClean="0">
                <a:solidFill>
                  <a:schemeClr val="bg1"/>
                </a:solidFill>
              </a:rPr>
              <a:t>РК в динамике за последние 3 года увеличивается на 3,5%, доля </a:t>
            </a:r>
            <a:r>
              <a:rPr lang="ru-RU" sz="3600" dirty="0">
                <a:solidFill>
                  <a:schemeClr val="bg1"/>
                </a:solidFill>
              </a:rPr>
              <a:t>проведенного системного </a:t>
            </a:r>
            <a:r>
              <a:rPr lang="ru-RU" sz="3600" dirty="0" err="1">
                <a:solidFill>
                  <a:schemeClr val="bg1"/>
                </a:solidFill>
              </a:rPr>
              <a:t>тромболизиса</a:t>
            </a:r>
            <a:r>
              <a:rPr lang="ru-RU" sz="3600" dirty="0">
                <a:solidFill>
                  <a:schemeClr val="bg1"/>
                </a:solidFill>
              </a:rPr>
              <a:t> у пациентов с ишемическим инсультом по </a:t>
            </a:r>
            <a:r>
              <a:rPr lang="ru-RU" sz="3600" dirty="0" smtClean="0">
                <a:solidFill>
                  <a:schemeClr val="bg1"/>
                </a:solidFill>
              </a:rPr>
              <a:t>РК увеличивается на 1,9%, к</a:t>
            </a:r>
            <a:r>
              <a:rPr lang="kk-KZ" sz="3600" dirty="0" smtClean="0">
                <a:solidFill>
                  <a:schemeClr val="bg1"/>
                </a:solidFill>
              </a:rPr>
              <a:t>оличество проведенных </a:t>
            </a:r>
            <a:r>
              <a:rPr lang="kk-KZ" sz="3600" dirty="0">
                <a:solidFill>
                  <a:schemeClr val="bg1"/>
                </a:solidFill>
              </a:rPr>
              <a:t>механических тромбоэкстракций при ишемическом </a:t>
            </a:r>
            <a:r>
              <a:rPr lang="kk-KZ" sz="3600" dirty="0" smtClean="0">
                <a:solidFill>
                  <a:schemeClr val="bg1"/>
                </a:solidFill>
              </a:rPr>
              <a:t>инсульте растёт на 47 случаев.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712703437"/>
              </p:ext>
            </p:extLst>
          </p:nvPr>
        </p:nvGraphicFramePr>
        <p:xfrm>
          <a:off x="620846" y="1752599"/>
          <a:ext cx="7348092" cy="834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975103394"/>
              </p:ext>
            </p:extLst>
          </p:nvPr>
        </p:nvGraphicFramePr>
        <p:xfrm>
          <a:off x="8418511" y="1752603"/>
          <a:ext cx="7348092" cy="834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18381392"/>
              </p:ext>
            </p:extLst>
          </p:nvPr>
        </p:nvGraphicFramePr>
        <p:xfrm>
          <a:off x="16059782" y="1752602"/>
          <a:ext cx="7348092" cy="831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017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>
          <a:xfrm>
            <a:off x="-25400" y="2114709"/>
            <a:ext cx="24377650" cy="6705153"/>
          </a:xfrm>
        </p:spPr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446661420"/>
              </p:ext>
            </p:extLst>
          </p:nvPr>
        </p:nvGraphicFramePr>
        <p:xfrm>
          <a:off x="1993115" y="3239878"/>
          <a:ext cx="20516951" cy="392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2" name="Group 12">
            <a:extLst>
              <a:ext uri="{FF2B5EF4-FFF2-40B4-BE49-F238E27FC236}">
                <a16:creationId xmlns="" xmlns:a16="http://schemas.microsoft.com/office/drawing/2014/main" id="{47CE9243-B0A9-418A-9473-0EE4813FA0A6}"/>
              </a:ext>
            </a:extLst>
          </p:cNvPr>
          <p:cNvGrpSpPr/>
          <p:nvPr/>
        </p:nvGrpSpPr>
        <p:grpSpPr>
          <a:xfrm>
            <a:off x="1343790" y="7634047"/>
            <a:ext cx="3163554" cy="3374803"/>
            <a:chOff x="1187625" y="1314642"/>
            <a:chExt cx="1872208" cy="1997226"/>
          </a:xfrm>
        </p:grpSpPr>
        <p:sp>
          <p:nvSpPr>
            <p:cNvPr id="45" name="Oval 7">
              <a:extLst>
                <a:ext uri="{FF2B5EF4-FFF2-40B4-BE49-F238E27FC236}">
                  <a16:creationId xmlns="" xmlns:a16="http://schemas.microsoft.com/office/drawing/2014/main" id="{C5E69E87-0504-4B6B-A38A-3366CA129A97}"/>
                </a:ext>
              </a:extLst>
            </p:cNvPr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50" name="Chart 6">
              <a:extLst>
                <a:ext uri="{FF2B5EF4-FFF2-40B4-BE49-F238E27FC236}">
                  <a16:creationId xmlns="" xmlns:a16="http://schemas.microsoft.com/office/drawing/2014/main" id="{3DB4CB0C-DEDF-4D7B-A863-37D47DA7E27D}"/>
                </a:ext>
              </a:extLst>
            </p:cNvPr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51" name="Group 12">
            <a:extLst>
              <a:ext uri="{FF2B5EF4-FFF2-40B4-BE49-F238E27FC236}">
                <a16:creationId xmlns="" xmlns:a16="http://schemas.microsoft.com/office/drawing/2014/main" id="{60AF5147-D6C6-445C-ABFF-9ED539383FD4}"/>
              </a:ext>
            </a:extLst>
          </p:cNvPr>
          <p:cNvGrpSpPr/>
          <p:nvPr/>
        </p:nvGrpSpPr>
        <p:grpSpPr>
          <a:xfrm>
            <a:off x="13340126" y="7614208"/>
            <a:ext cx="3163554" cy="3374803"/>
            <a:chOff x="1187625" y="1314642"/>
            <a:chExt cx="1872208" cy="1997226"/>
          </a:xfrm>
        </p:grpSpPr>
        <p:sp>
          <p:nvSpPr>
            <p:cNvPr id="53" name="Oval 7">
              <a:extLst>
                <a:ext uri="{FF2B5EF4-FFF2-40B4-BE49-F238E27FC236}">
                  <a16:creationId xmlns="" xmlns:a16="http://schemas.microsoft.com/office/drawing/2014/main" id="{A8CFC3F7-12B3-4623-BFD4-48ECD661AD6C}"/>
                </a:ext>
              </a:extLst>
            </p:cNvPr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63" name="Chart 6">
              <a:extLst>
                <a:ext uri="{FF2B5EF4-FFF2-40B4-BE49-F238E27FC236}">
                  <a16:creationId xmlns="" xmlns:a16="http://schemas.microsoft.com/office/drawing/2014/main" id="{62480E56-006E-4EDC-858F-7BE36F5B63C9}"/>
                </a:ext>
              </a:extLst>
            </p:cNvPr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64" name="Group 12">
            <a:extLst>
              <a:ext uri="{FF2B5EF4-FFF2-40B4-BE49-F238E27FC236}">
                <a16:creationId xmlns="" xmlns:a16="http://schemas.microsoft.com/office/drawing/2014/main" id="{CFC75698-BA9E-418F-9C6E-903A1DF0601D}"/>
              </a:ext>
            </a:extLst>
          </p:cNvPr>
          <p:cNvGrpSpPr/>
          <p:nvPr/>
        </p:nvGrpSpPr>
        <p:grpSpPr>
          <a:xfrm>
            <a:off x="19439418" y="7634047"/>
            <a:ext cx="3163554" cy="3374803"/>
            <a:chOff x="1187625" y="1314642"/>
            <a:chExt cx="1872208" cy="1997226"/>
          </a:xfrm>
        </p:grpSpPr>
        <p:sp>
          <p:nvSpPr>
            <p:cNvPr id="65" name="Oval 7">
              <a:extLst>
                <a:ext uri="{FF2B5EF4-FFF2-40B4-BE49-F238E27FC236}">
                  <a16:creationId xmlns="" xmlns:a16="http://schemas.microsoft.com/office/drawing/2014/main" id="{C6B0663A-EDCA-4AAE-A0B7-3021DFA91B41}"/>
                </a:ext>
              </a:extLst>
            </p:cNvPr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69" name="Chart 6">
              <a:extLst>
                <a:ext uri="{FF2B5EF4-FFF2-40B4-BE49-F238E27FC236}">
                  <a16:creationId xmlns="" xmlns:a16="http://schemas.microsoft.com/office/drawing/2014/main" id="{4C0317FD-683C-4AFF-92D1-262C485151E6}"/>
                </a:ext>
              </a:extLst>
            </p:cNvPr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44" name="TextBox 43"/>
          <p:cNvSpPr txBox="1"/>
          <p:nvPr/>
        </p:nvSpPr>
        <p:spPr>
          <a:xfrm>
            <a:off x="853993" y="10684959"/>
            <a:ext cx="4902846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399" b="1" dirty="0">
                <a:cs typeface="Arial" pitchFamily="34" charset="0"/>
              </a:rPr>
              <a:t>Общая летальность </a:t>
            </a:r>
          </a:p>
          <a:p>
            <a:pPr algn="ctr"/>
            <a:r>
              <a:rPr lang="ru-RU" altLang="ko-KR" sz="2399" dirty="0">
                <a:cs typeface="Arial" pitchFamily="34" charset="0"/>
              </a:rPr>
              <a:t>в динамике не увеличивается  и в 2018 </a:t>
            </a:r>
            <a:r>
              <a:rPr lang="ru-RU" altLang="ko-KR" sz="2399" dirty="0" smtClean="0">
                <a:cs typeface="Arial" pitchFamily="34" charset="0"/>
              </a:rPr>
              <a:t>году </a:t>
            </a:r>
            <a:r>
              <a:rPr lang="ru-RU" altLang="ko-KR" sz="2399" dirty="0">
                <a:cs typeface="Arial" pitchFamily="34" charset="0"/>
              </a:rPr>
              <a:t>составила </a:t>
            </a:r>
            <a:r>
              <a:rPr lang="ru-RU" altLang="ko-KR" sz="2399" dirty="0" smtClean="0">
                <a:cs typeface="Arial" pitchFamily="34" charset="0"/>
              </a:rPr>
              <a:t>0,60%, при </a:t>
            </a:r>
            <a:r>
              <a:rPr lang="ru-RU" altLang="ko-KR" sz="2399" dirty="0">
                <a:cs typeface="Arial" pitchFamily="34" charset="0"/>
              </a:rPr>
              <a:t>плане не более </a:t>
            </a:r>
            <a:r>
              <a:rPr lang="ru-RU" altLang="ko-KR" sz="2399" dirty="0" smtClean="0">
                <a:cs typeface="Arial" pitchFamily="34" charset="0"/>
              </a:rPr>
              <a:t>0,70%.</a:t>
            </a:r>
            <a:endParaRPr lang="ru-RU" altLang="ko-KR" sz="2399" dirty="0"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33740" y="7588621"/>
            <a:ext cx="3163554" cy="3374803"/>
            <a:chOff x="1187625" y="1314642"/>
            <a:chExt cx="1872208" cy="1997226"/>
          </a:xfrm>
        </p:grpSpPr>
        <p:sp>
          <p:nvSpPr>
            <p:cNvPr id="8" name="Oval 7"/>
            <p:cNvSpPr/>
            <p:nvPr/>
          </p:nvSpPr>
          <p:spPr>
            <a:xfrm>
              <a:off x="1187625" y="1412777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599">
                <a:cs typeface="Arial" pitchFamily="34" charset="0"/>
              </a:endParaRPr>
            </a:p>
          </p:txBody>
        </p:sp>
        <p:graphicFrame>
          <p:nvGraphicFramePr>
            <p:cNvPr id="7" name="Chart 6"/>
            <p:cNvGraphicFramePr/>
            <p:nvPr>
              <p:extLst/>
            </p:nvPr>
          </p:nvGraphicFramePr>
          <p:xfrm>
            <a:off x="1219028" y="1314642"/>
            <a:ext cx="1830790" cy="19972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36" name="TextBox 35"/>
          <p:cNvSpPr txBox="1"/>
          <p:nvPr/>
        </p:nvSpPr>
        <p:spPr>
          <a:xfrm>
            <a:off x="1961867" y="8223783"/>
            <a:ext cx="1927400" cy="156940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altLang="ko-KR" sz="4799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4799" dirty="0" smtClean="0">
                <a:solidFill>
                  <a:schemeClr val="accent5"/>
                </a:solidFill>
                <a:cs typeface="Arial" pitchFamily="34" charset="0"/>
              </a:rPr>
              <a:t>0</a:t>
            </a:r>
            <a:r>
              <a:rPr lang="ru-RU" altLang="ko-KR" sz="4799" dirty="0" smtClean="0">
                <a:solidFill>
                  <a:schemeClr val="accent5"/>
                </a:solidFill>
                <a:cs typeface="Arial" pitchFamily="34" charset="0"/>
              </a:rPr>
              <a:t>,60</a:t>
            </a:r>
            <a:r>
              <a:rPr lang="en-US" altLang="ko-KR" sz="4799" dirty="0" smtClean="0">
                <a:solidFill>
                  <a:schemeClr val="accent5"/>
                </a:solidFill>
                <a:cs typeface="Arial" pitchFamily="34" charset="0"/>
              </a:rPr>
              <a:t>%</a:t>
            </a:r>
            <a:endParaRPr lang="en-US" altLang="ko-KR" sz="4799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38078" y="8920787"/>
            <a:ext cx="1937657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799" dirty="0">
                <a:solidFill>
                  <a:srgbClr val="3988C0"/>
                </a:solidFill>
                <a:cs typeface="Arial" pitchFamily="34" charset="0"/>
              </a:rPr>
              <a:t>0</a:t>
            </a:r>
            <a:r>
              <a:rPr lang="ru-RU" altLang="ko-KR" sz="4799" dirty="0">
                <a:solidFill>
                  <a:srgbClr val="3988C0"/>
                </a:solidFill>
                <a:cs typeface="Arial" pitchFamily="34" charset="0"/>
              </a:rPr>
              <a:t>,85</a:t>
            </a:r>
            <a:r>
              <a:rPr lang="en-US" altLang="ko-KR" sz="4799" dirty="0">
                <a:solidFill>
                  <a:srgbClr val="3988C0"/>
                </a:solidFill>
                <a:cs typeface="Arial" pitchFamily="34" charset="0"/>
              </a:rPr>
              <a:t>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52241" y="8988045"/>
            <a:ext cx="2354615" cy="83086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altLang="ko-KR" sz="4799" dirty="0" smtClean="0">
                <a:solidFill>
                  <a:srgbClr val="0B40A9"/>
                </a:solidFill>
                <a:cs typeface="Arial" pitchFamily="34" charset="0"/>
              </a:rPr>
              <a:t>97,8</a:t>
            </a:r>
            <a:r>
              <a:rPr lang="en-US" altLang="ko-KR" sz="4799" dirty="0" smtClean="0">
                <a:solidFill>
                  <a:srgbClr val="0B40A9"/>
                </a:solidFill>
                <a:cs typeface="Arial" pitchFamily="34" charset="0"/>
              </a:rPr>
              <a:t>%</a:t>
            </a:r>
            <a:endParaRPr lang="en-US" altLang="ko-KR" sz="4799" dirty="0">
              <a:solidFill>
                <a:srgbClr val="0B40A9"/>
              </a:solidFill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15858" y="10684959"/>
            <a:ext cx="5616024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399" b="1" dirty="0" smtClean="0">
                <a:solidFill>
                  <a:srgbClr val="25292C"/>
                </a:solidFill>
                <a:cs typeface="Arial" pitchFamily="34" charset="0"/>
              </a:rPr>
              <a:t>Уровень </a:t>
            </a:r>
            <a:r>
              <a:rPr lang="ru-RU" altLang="ko-KR" sz="2399" b="1" dirty="0">
                <a:solidFill>
                  <a:srgbClr val="25292C"/>
                </a:solidFill>
                <a:cs typeface="Arial" pitchFamily="34" charset="0"/>
              </a:rPr>
              <a:t>послеоперационной летальности </a:t>
            </a:r>
            <a:r>
              <a:rPr lang="ru-RU" altLang="ko-KR" sz="2399" dirty="0">
                <a:solidFill>
                  <a:srgbClr val="25292C"/>
                </a:solidFill>
                <a:cs typeface="Arial" pitchFamily="34" charset="0"/>
              </a:rPr>
              <a:t>в динамике увеличивается и составил в 2018 </a:t>
            </a:r>
            <a:r>
              <a:rPr lang="ru-RU" altLang="ko-KR" sz="2399" dirty="0" smtClean="0">
                <a:solidFill>
                  <a:srgbClr val="25292C"/>
                </a:solidFill>
                <a:cs typeface="Arial" pitchFamily="34" charset="0"/>
              </a:rPr>
              <a:t>году </a:t>
            </a:r>
            <a:r>
              <a:rPr lang="ru-RU" altLang="ko-KR" sz="2399" dirty="0">
                <a:solidFill>
                  <a:srgbClr val="25292C"/>
                </a:solidFill>
                <a:cs typeface="Arial" pitchFamily="34" charset="0"/>
              </a:rPr>
              <a:t>0,85%, не превышая порогового значения </a:t>
            </a:r>
            <a:r>
              <a:rPr lang="ru-RU" altLang="ko-KR" sz="2399" dirty="0" smtClean="0">
                <a:solidFill>
                  <a:srgbClr val="25292C"/>
                </a:solidFill>
                <a:cs typeface="Arial" pitchFamily="34" charset="0"/>
              </a:rPr>
              <a:t>(не более 1,6%).</a:t>
            </a:r>
            <a:endParaRPr lang="ru-RU" altLang="ko-KR" sz="2399" dirty="0">
              <a:solidFill>
                <a:srgbClr val="25292C"/>
              </a:solidFill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726109" y="10684959"/>
            <a:ext cx="6404357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399" b="1" dirty="0" smtClean="0">
                <a:cs typeface="Arial" pitchFamily="34" charset="0"/>
              </a:rPr>
              <a:t>Уровень удовлетворенности пациентов </a:t>
            </a:r>
            <a:r>
              <a:rPr lang="ru-RU" altLang="ko-KR" sz="2399" dirty="0" smtClean="0">
                <a:cs typeface="Arial" pitchFamily="34" charset="0"/>
              </a:rPr>
              <a:t>имеет тенденцию к росту</a:t>
            </a:r>
            <a:r>
              <a:rPr lang="ru-RU" altLang="ko-KR" sz="2399" b="1" dirty="0" smtClean="0">
                <a:cs typeface="Arial" pitchFamily="34" charset="0"/>
              </a:rPr>
              <a:t> </a:t>
            </a:r>
            <a:r>
              <a:rPr lang="ru-RU" altLang="ko-KR" sz="2399" dirty="0" smtClean="0">
                <a:cs typeface="Arial" pitchFamily="34" charset="0"/>
              </a:rPr>
              <a:t>и</a:t>
            </a:r>
            <a:r>
              <a:rPr lang="ru-RU" altLang="ko-KR" sz="2399" b="1" dirty="0" smtClean="0">
                <a:cs typeface="Arial" pitchFamily="34" charset="0"/>
              </a:rPr>
              <a:t> </a:t>
            </a:r>
            <a:r>
              <a:rPr lang="ru-RU" altLang="ko-KR" sz="2399" dirty="0" smtClean="0">
                <a:cs typeface="Arial" pitchFamily="34" charset="0"/>
              </a:rPr>
              <a:t>за </a:t>
            </a:r>
            <a:r>
              <a:rPr lang="ru-RU" altLang="ko-KR" sz="2399" dirty="0">
                <a:cs typeface="Arial" pitchFamily="34" charset="0"/>
              </a:rPr>
              <a:t>2018 год </a:t>
            </a:r>
            <a:r>
              <a:rPr lang="ru-RU" altLang="ko-KR" sz="2399" dirty="0" smtClean="0">
                <a:cs typeface="Arial" pitchFamily="34" charset="0"/>
              </a:rPr>
              <a:t>составил 97,8%, превышая плановое значение на 1,8% (96%).</a:t>
            </a:r>
            <a:endParaRPr lang="en-US" altLang="ko-KR" sz="2399" dirty="0"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268261" y="10666471"/>
            <a:ext cx="5643663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399" b="1" dirty="0" smtClean="0">
                <a:cs typeface="Arial" pitchFamily="34" charset="0"/>
              </a:rPr>
              <a:t>Уровень </a:t>
            </a:r>
            <a:r>
              <a:rPr lang="ru-RU" altLang="ko-KR" sz="2399" b="1" dirty="0">
                <a:cs typeface="Arial" pitchFamily="34" charset="0"/>
              </a:rPr>
              <a:t>послеоперационных </a:t>
            </a:r>
            <a:r>
              <a:rPr lang="ru-RU" altLang="ko-KR" sz="2399" b="1" dirty="0" smtClean="0">
                <a:cs typeface="Arial" pitchFamily="34" charset="0"/>
              </a:rPr>
              <a:t>осложнений </a:t>
            </a:r>
            <a:r>
              <a:rPr lang="ru-RU" altLang="ko-KR" sz="2399" dirty="0">
                <a:cs typeface="Arial" pitchFamily="34" charset="0"/>
              </a:rPr>
              <a:t>в динамике увеличивается и в 2018 году составил 0,5%, при этом не превышает планового значения (0,5%)</a:t>
            </a:r>
          </a:p>
        </p:txBody>
      </p:sp>
      <p:pic>
        <p:nvPicPr>
          <p:cNvPr id="37" name="Объект 3" descr="C:\Users\nh_erze\Desktop\Алгыс хат.png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343790" y="228804"/>
            <a:ext cx="2689328" cy="182578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lide Number Placeholder 1"/>
          <p:cNvSpPr txBox="1">
            <a:spLocks/>
          </p:cNvSpPr>
          <p:nvPr/>
        </p:nvSpPr>
        <p:spPr>
          <a:xfrm>
            <a:off x="-462577" y="511176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Rounded Rectangle 3"/>
          <p:cNvSpPr/>
          <p:nvPr/>
        </p:nvSpPr>
        <p:spPr>
          <a:xfrm>
            <a:off x="3845275" y="556237"/>
            <a:ext cx="19843396" cy="642467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1</a:t>
            </a:r>
            <a:r>
              <a:rPr lang="en-US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rgbClr val="0070C0"/>
                </a:solidFill>
                <a:cs typeface="Lato Light"/>
              </a:rPr>
              <a:t>Устойчивый высокий уровень качества медицинской </a:t>
            </a:r>
            <a:r>
              <a:rPr lang="ru-RU" altLang="ru-RU" sz="3200" dirty="0" smtClean="0">
                <a:solidFill>
                  <a:srgbClr val="0070C0"/>
                </a:solidFill>
                <a:cs typeface="Lato Light"/>
              </a:rPr>
              <a:t>помощи</a:t>
            </a:r>
            <a:endParaRPr lang="ru-RU" altLang="ru-RU" sz="3200" dirty="0">
              <a:solidFill>
                <a:srgbClr val="0070C0"/>
              </a:solidFill>
              <a:cs typeface="Lato Light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05289" y="571567"/>
            <a:ext cx="360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dirty="0">
                <a:solidFill>
                  <a:prstClr val="white"/>
                </a:solidFill>
                <a:latin typeface="Raleway" panose="020B0503030101060003" pitchFamily="34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32149" y="8970105"/>
            <a:ext cx="1915886" cy="82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799" dirty="0" smtClean="0">
                <a:solidFill>
                  <a:srgbClr val="3988C0"/>
                </a:solidFill>
                <a:cs typeface="Arial" pitchFamily="34" charset="0"/>
              </a:rPr>
              <a:t> </a:t>
            </a:r>
            <a:r>
              <a:rPr lang="ru-RU" sz="4799" dirty="0">
                <a:solidFill>
                  <a:srgbClr val="00B0F0"/>
                </a:solidFill>
                <a:cs typeface="Arial" pitchFamily="34" charset="0"/>
              </a:rPr>
              <a:t>0,5%</a:t>
            </a:r>
          </a:p>
        </p:txBody>
      </p:sp>
    </p:spTree>
    <p:extLst>
      <p:ext uri="{BB962C8B-B14F-4D97-AF65-F5344CB8AC3E}">
        <p14:creationId xmlns:p14="http://schemas.microsoft.com/office/powerpoint/2010/main" val="37872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-462577" y="511175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37"/>
          <p:cNvSpPr txBox="1">
            <a:spLocks/>
          </p:cNvSpPr>
          <p:nvPr/>
        </p:nvSpPr>
        <p:spPr>
          <a:xfrm>
            <a:off x="-462577" y="511176"/>
            <a:ext cx="1675964" cy="730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599" kern="1200">
                <a:solidFill>
                  <a:srgbClr val="55555F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Raleway" panose="020B0503030101060003" pitchFamily="34" charset="0"/>
              </a:rPr>
              <a:t>9</a:t>
            </a:r>
            <a:endParaRPr lang="en-US" sz="3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Объект 3" descr="C:\Users\nh_erze\Desktop\Алгыс хат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-5396" r="39082"/>
          <a:stretch/>
        </p:blipFill>
        <p:spPr bwMode="auto">
          <a:xfrm>
            <a:off x="1213387" y="0"/>
            <a:ext cx="1714191" cy="9973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3"/>
          <p:cNvSpPr/>
          <p:nvPr/>
        </p:nvSpPr>
        <p:spPr>
          <a:xfrm>
            <a:off x="3316380" y="362999"/>
            <a:ext cx="19843396" cy="619981"/>
          </a:xfrm>
          <a:prstGeom prst="roundRect">
            <a:avLst>
              <a:gd name="adj" fmla="val 2778"/>
            </a:avLst>
          </a:prstGeom>
          <a:noFill/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r>
              <a:rPr lang="ru-RU" altLang="ru-RU" sz="3200" u="sng" dirty="0" smtClean="0">
                <a:solidFill>
                  <a:srgbClr val="0070C0"/>
                </a:solidFill>
                <a:latin typeface="Raleway Medium"/>
                <a:cs typeface="Lato Light"/>
              </a:rPr>
              <a:t>Цель 1</a:t>
            </a:r>
            <a:r>
              <a:rPr lang="en-US" altLang="ru-RU" sz="3200" dirty="0" smtClean="0">
                <a:solidFill>
                  <a:srgbClr val="0070C0"/>
                </a:solidFill>
                <a:latin typeface="Raleway Medium"/>
                <a:cs typeface="Lato Light"/>
              </a:rPr>
              <a:t>: </a:t>
            </a:r>
            <a:r>
              <a:rPr lang="ru-RU" altLang="ru-RU" sz="3200" dirty="0">
                <a:solidFill>
                  <a:srgbClr val="0070C0"/>
                </a:solidFill>
                <a:cs typeface="Lato Light"/>
              </a:rPr>
              <a:t>Устойчивый высокий уровень качества медицинской </a:t>
            </a:r>
            <a:r>
              <a:rPr lang="ru-RU" altLang="ru-RU" sz="3200" dirty="0" smtClean="0">
                <a:solidFill>
                  <a:srgbClr val="0070C0"/>
                </a:solidFill>
                <a:cs typeface="Lato Light"/>
              </a:rPr>
              <a:t>помощи</a:t>
            </a:r>
            <a:endParaRPr lang="ru-RU" altLang="ru-RU" sz="3200" dirty="0">
              <a:solidFill>
                <a:srgbClr val="0070C0"/>
              </a:solidFill>
              <a:cs typeface="Lato Light"/>
            </a:endParaRPr>
          </a:p>
        </p:txBody>
      </p:sp>
      <p:graphicFrame>
        <p:nvGraphicFramePr>
          <p:cNvPr id="11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87639"/>
              </p:ext>
            </p:extLst>
          </p:nvPr>
        </p:nvGraphicFramePr>
        <p:xfrm>
          <a:off x="207258" y="1898807"/>
          <a:ext cx="23841462" cy="10742774"/>
        </p:xfrm>
        <a:graphic>
          <a:graphicData uri="http://schemas.openxmlformats.org/drawingml/2006/table">
            <a:tbl>
              <a:tblPr firstRow="1" bandRow="1"/>
              <a:tblGrid>
                <a:gridCol w="757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71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3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48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095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346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53889"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altLang="ko-KR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п/п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Индикатор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2017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b="1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План</a:t>
                      </a:r>
                      <a:r>
                        <a:rPr lang="ru-RU" altLang="ko-KR" sz="2000" b="1" baseline="0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Факт 2018 года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tc>
                  <a:txBody>
                    <a:bodyPr/>
                    <a:lstStyle>
                      <a:lvl1pPr marL="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9141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1828343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2742514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3656686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4570857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5485028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6399200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7313371" algn="l" defTabSz="1828343" rtl="0" eaLnBrk="1" latinLnBrk="0" hangingPunct="1">
                        <a:defRPr sz="3599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2000" dirty="0" smtClean="0">
                          <a:latin typeface="+mn-lt"/>
                        </a:rPr>
                        <a:t>В сравнении с планом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8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72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удовлетворенности пациентов качеством медицинской помощи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97,5%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97,8%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4335" algn="l"/>
                          <a:tab pos="810260" algn="l"/>
                          <a:tab pos="900430" algn="l"/>
                        </a:tabLs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«+» 1,8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33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соблюдения национальных и международных стандартов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4335" algn="l"/>
                          <a:tab pos="810260" algn="l"/>
                          <a:tab pos="900430" algn="l"/>
                        </a:tabLs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772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летальность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«-» 0,10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233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послеоперационных осложнений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4335" algn="l"/>
                          <a:tab pos="810260" algn="l"/>
                          <a:tab pos="900430" algn="l"/>
                        </a:tabLst>
                      </a:pPr>
                      <a:r>
                        <a:rPr lang="kk-KZ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233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обоснованных жалоб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3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4335" algn="l"/>
                          <a:tab pos="810260" algn="l"/>
                          <a:tab pos="900430" algn="l"/>
                        </a:tabLs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904668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Прохождение национальной аккредитации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указание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45233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эффективности СУР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517126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Степень выживаемости до 6 месяцев после операций пациентов с опухолями головного мозга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1329752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прооперированных пациентов с опухолями головного мозга, находящихся в функционально важных зонах, с использованием технологии (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awake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картирование коры головного мозга, флуоресцентная навигация,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нейромониторинг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1357001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пациентов с максимально удаленными глиальными опухолями головного мозга с высокой степенью злокачественности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73,9%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1,9%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904668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11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пациентов, перенесших операций на головной мозг с развитием неврологических дефицитов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«-» 0,4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52772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12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проведенных механических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тромбоэкстракций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 ишемическом инсульте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16       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52772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13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проведенных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эндоваскулярных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операций при геморрагическом инсульте по РК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52772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14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проведенного системного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тромболизиса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 пациентов с ишемическим инсультом по РК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>
                        <a:lumMod val="20000"/>
                        <a:lumOff val="80000"/>
                      </a:srgbClr>
                    </a:solidFill>
                  </a:tcPr>
                </a:tc>
              </a:tr>
              <a:tr h="527723"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20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15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A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Нейрохирургическая активность при остром инсульте по РК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«+»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663940" y="1241425"/>
            <a:ext cx="701802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 smtClean="0">
                <a:solidFill>
                  <a:schemeClr val="bg1"/>
                </a:solidFill>
                <a:cs typeface="Arial" pitchFamily="34" charset="0"/>
              </a:rPr>
              <a:t>Все 15 индикаторов достигнуты.</a:t>
            </a:r>
            <a:endParaRPr lang="ru-RU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9">
      <a:dk1>
        <a:srgbClr val="31373B"/>
      </a:dk1>
      <a:lt1>
        <a:sysClr val="window" lastClr="FFFFFF"/>
      </a:lt1>
      <a:dk2>
        <a:srgbClr val="444955"/>
      </a:dk2>
      <a:lt2>
        <a:srgbClr val="FFFFFF"/>
      </a:lt2>
      <a:accent1>
        <a:srgbClr val="5A3793"/>
      </a:accent1>
      <a:accent2>
        <a:srgbClr val="EC4E75"/>
      </a:accent2>
      <a:accent3>
        <a:srgbClr val="5A3793"/>
      </a:accent3>
      <a:accent4>
        <a:srgbClr val="5A3793"/>
      </a:accent4>
      <a:accent5>
        <a:srgbClr val="EC4E75"/>
      </a:accent5>
      <a:accent6>
        <a:srgbClr val="5A3793"/>
      </a:accent6>
      <a:hlink>
        <a:srgbClr val="4D4D4D"/>
      </a:hlink>
      <a:folHlink>
        <a:srgbClr val="1C1C1C"/>
      </a:folHlink>
    </a:clrScheme>
    <a:fontScheme name="Custom 5">
      <a:majorFont>
        <a:latin typeface="Raleway SemiBold"/>
        <a:ea typeface=""/>
        <a:cs typeface=""/>
      </a:majorFont>
      <a:minorFont>
        <a:latin typeface="Ralewa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 Dark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10645</TotalTime>
  <Words>3018</Words>
  <Application>Microsoft Office PowerPoint</Application>
  <PresentationFormat>Произвольный</PresentationFormat>
  <Paragraphs>594</Paragraphs>
  <Slides>27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45" baseType="lpstr">
      <vt:lpstr>Arial Unicode MS</vt:lpstr>
      <vt:lpstr>MS PGothic</vt:lpstr>
      <vt:lpstr>Arial</vt:lpstr>
      <vt:lpstr>Calibri</vt:lpstr>
      <vt:lpstr>Calibri Light</vt:lpstr>
      <vt:lpstr>Helvetica</vt:lpstr>
      <vt:lpstr>Lato Light</vt:lpstr>
      <vt:lpstr>Lato Regular</vt:lpstr>
      <vt:lpstr>Open Sans</vt:lpstr>
      <vt:lpstr>Open Sans Extrabold</vt:lpstr>
      <vt:lpstr>Open Sans Light</vt:lpstr>
      <vt:lpstr>Raleway</vt:lpstr>
      <vt:lpstr>Raleway Medium</vt:lpstr>
      <vt:lpstr>Raleway SemiBold</vt:lpstr>
      <vt:lpstr>Times New Roman</vt:lpstr>
      <vt:lpstr>Wingdings</vt:lpstr>
      <vt:lpstr>Office Theme</vt:lpstr>
      <vt:lpstr>Template PresentationGo Dark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 ключевых показателей результативности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Momen Elshamy</dc:creator>
  <cp:lastModifiedBy>Жанар Коянбаева</cp:lastModifiedBy>
  <cp:revision>807</cp:revision>
  <cp:lastPrinted>2019-02-21T08:03:30Z</cp:lastPrinted>
  <dcterms:created xsi:type="dcterms:W3CDTF">2017-08-22T06:10:53Z</dcterms:created>
  <dcterms:modified xsi:type="dcterms:W3CDTF">2019-07-11T09:37:09Z</dcterms:modified>
</cp:coreProperties>
</file>